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Calibri" panose="020F0502020204030204" pitchFamily="34" charset="0"/>
      <p:regular r:id="rId11"/>
      <p:bold r:id="rId12"/>
      <p:italic r:id="rId13"/>
      <p:boldItalic r:id="rId14"/>
    </p:embeddedFont>
    <p:embeddedFont>
      <p:font typeface="Open Sans" panose="020B0606030504020204" pitchFamily="34" charset="0"/>
      <p:regular r:id="rId15"/>
      <p:bold r:id="rId16"/>
    </p:embeddedFont>
    <p:embeddedFont>
      <p:font typeface="Unbounde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35" d="100"/>
          <a:sy n="35" d="100"/>
        </p:scale>
        <p:origin x="78" y="6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00846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8416" y="1072753"/>
            <a:ext cx="7827169" cy="4057055"/>
          </a:xfrm>
          <a:prstGeom prst="rect">
            <a:avLst/>
          </a:prstGeom>
          <a:noFill/>
          <a:ln/>
        </p:spPr>
        <p:txBody>
          <a:bodyPr wrap="square" lIns="0" tIns="0" rIns="0" bIns="0" rtlCol="0" anchor="t"/>
          <a:lstStyle/>
          <a:p>
            <a:pPr marL="0" indent="0">
              <a:lnSpc>
                <a:spcPts val="6350"/>
              </a:lnSpc>
              <a:buNone/>
            </a:pPr>
            <a:r>
              <a:rPr lang="en-US" sz="5100" b="1" dirty="0">
                <a:solidFill>
                  <a:srgbClr val="333F70"/>
                </a:solidFill>
                <a:latin typeface="Unbounded" pitchFamily="34" charset="0"/>
                <a:ea typeface="Unbounded" pitchFamily="34" charset="-122"/>
                <a:cs typeface="Unbounded" pitchFamily="34" charset="-120"/>
              </a:rPr>
              <a:t>Amazon SageMaker: Your End-to-End Machine Learning Platform</a:t>
            </a:r>
            <a:endParaRPr lang="en-US" sz="5100" dirty="0"/>
          </a:p>
        </p:txBody>
      </p:sp>
      <p:sp>
        <p:nvSpPr>
          <p:cNvPr id="4" name="Text 1"/>
          <p:cNvSpPr/>
          <p:nvPr/>
        </p:nvSpPr>
        <p:spPr>
          <a:xfrm>
            <a:off x="658416" y="5411986"/>
            <a:ext cx="7827169" cy="1203960"/>
          </a:xfrm>
          <a:prstGeom prst="rect">
            <a:avLst/>
          </a:prstGeom>
          <a:noFill/>
          <a:ln/>
        </p:spPr>
        <p:txBody>
          <a:bodyPr wrap="square" lIns="0" tIns="0" rIns="0" bIns="0" rtlCol="0" anchor="t"/>
          <a:lstStyle/>
          <a:p>
            <a:pPr marL="0" indent="0">
              <a:lnSpc>
                <a:spcPts val="2350"/>
              </a:lnSpc>
              <a:buNone/>
            </a:pPr>
            <a:r>
              <a:rPr lang="en-US" sz="1450" dirty="0">
                <a:solidFill>
                  <a:srgbClr val="333F70"/>
                </a:solidFill>
                <a:latin typeface="Open Sans" pitchFamily="34" charset="0"/>
                <a:ea typeface="Open Sans" pitchFamily="34" charset="-122"/>
                <a:cs typeface="Open Sans" pitchFamily="34" charset="-120"/>
              </a:rPr>
              <a:t>Amazon SageMaker is a comprehensive machine learning (ML) platform that empowers data scientists and developers to build, train, and deploy ML models quickly and efficiently. It provides a fully managed environment with tools and resources for every stage of the ML lifecycle, from data preparation to model deployment and monitoring.</a:t>
            </a:r>
            <a:endParaRPr lang="en-US" sz="1450" dirty="0"/>
          </a:p>
        </p:txBody>
      </p:sp>
      <p:sp>
        <p:nvSpPr>
          <p:cNvPr id="5" name="Shape 2"/>
          <p:cNvSpPr/>
          <p:nvPr/>
        </p:nvSpPr>
        <p:spPr>
          <a:xfrm>
            <a:off x="658416" y="6841569"/>
            <a:ext cx="300990" cy="300990"/>
          </a:xfrm>
          <a:prstGeom prst="roundRect">
            <a:avLst>
              <a:gd name="adj" fmla="val 30376709"/>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66036" y="6849189"/>
            <a:ext cx="285750" cy="285750"/>
          </a:xfrm>
          <a:prstGeom prst="rect">
            <a:avLst/>
          </a:prstGeom>
        </p:spPr>
      </p:pic>
      <p:sp>
        <p:nvSpPr>
          <p:cNvPr id="7" name="Text 3"/>
          <p:cNvSpPr/>
          <p:nvPr/>
        </p:nvSpPr>
        <p:spPr>
          <a:xfrm>
            <a:off x="1053465" y="6827520"/>
            <a:ext cx="1854756" cy="329208"/>
          </a:xfrm>
          <a:prstGeom prst="rect">
            <a:avLst/>
          </a:prstGeom>
          <a:noFill/>
          <a:ln/>
        </p:spPr>
        <p:txBody>
          <a:bodyPr wrap="none" lIns="0" tIns="0" rIns="0" bIns="0" rtlCol="0" anchor="t"/>
          <a:lstStyle/>
          <a:p>
            <a:pPr marL="0" indent="0" algn="l">
              <a:lnSpc>
                <a:spcPts val="2550"/>
              </a:lnSpc>
              <a:buNone/>
            </a:pPr>
            <a:r>
              <a:rPr lang="en-US" sz="1850" b="1" dirty="0">
                <a:solidFill>
                  <a:srgbClr val="333F70"/>
                </a:solidFill>
                <a:latin typeface="Open Sans" pitchFamily="34" charset="0"/>
                <a:ea typeface="Open Sans" pitchFamily="34" charset="-122"/>
                <a:cs typeface="Open Sans" pitchFamily="34" charset="-120"/>
              </a:rPr>
              <a:t>by neema Ngari</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90431" y="464582"/>
            <a:ext cx="7963138" cy="1054179"/>
          </a:xfrm>
          <a:prstGeom prst="rect">
            <a:avLst/>
          </a:prstGeom>
          <a:noFill/>
          <a:ln/>
        </p:spPr>
        <p:txBody>
          <a:bodyPr wrap="square" lIns="0" tIns="0" rIns="0" bIns="0" rtlCol="0" anchor="t"/>
          <a:lstStyle/>
          <a:p>
            <a:pPr marL="0" indent="0">
              <a:lnSpc>
                <a:spcPts val="4150"/>
              </a:lnSpc>
              <a:buNone/>
            </a:pPr>
            <a:r>
              <a:rPr lang="en-US" sz="3300" b="1" dirty="0">
                <a:solidFill>
                  <a:srgbClr val="333F70"/>
                </a:solidFill>
                <a:latin typeface="Unbounded" pitchFamily="34" charset="0"/>
                <a:ea typeface="Unbounded" pitchFamily="34" charset="-122"/>
                <a:cs typeface="Unbounded" pitchFamily="34" charset="-120"/>
              </a:rPr>
              <a:t>SageMaker Studio: Your Centralized ML Hub</a:t>
            </a:r>
            <a:endParaRPr lang="en-US" sz="3300" dirty="0"/>
          </a:p>
        </p:txBody>
      </p:sp>
      <p:sp>
        <p:nvSpPr>
          <p:cNvPr id="4" name="Text 1"/>
          <p:cNvSpPr/>
          <p:nvPr/>
        </p:nvSpPr>
        <p:spPr>
          <a:xfrm>
            <a:off x="590431" y="1771769"/>
            <a:ext cx="7963138" cy="809744"/>
          </a:xfrm>
          <a:prstGeom prst="rect">
            <a:avLst/>
          </a:prstGeom>
          <a:noFill/>
          <a:ln/>
        </p:spPr>
        <p:txBody>
          <a:bodyPr wrap="square" lIns="0" tIns="0" rIns="0" bIns="0" rtlCol="0" anchor="t"/>
          <a:lstStyle/>
          <a:p>
            <a:pPr marL="0" indent="0">
              <a:lnSpc>
                <a:spcPts val="2100"/>
              </a:lnSpc>
              <a:buNone/>
            </a:pPr>
            <a:r>
              <a:rPr lang="en-US" sz="1300" dirty="0">
                <a:solidFill>
                  <a:srgbClr val="333F70"/>
                </a:solidFill>
                <a:latin typeface="Open Sans" pitchFamily="34" charset="0"/>
                <a:ea typeface="Open Sans" pitchFamily="34" charset="-122"/>
                <a:cs typeface="Open Sans" pitchFamily="34" charset="-120"/>
              </a:rPr>
              <a:t>SageMaker Studio serves as your central hub for all your ML activities. This web-based interface provides a unified workspace for data exploration, model building, training, deployment, and monitoring. It offers a streamlined workflow and intuitive tools to accelerate your ML journey.</a:t>
            </a:r>
            <a:endParaRPr lang="en-US" sz="1300" dirty="0"/>
          </a:p>
        </p:txBody>
      </p:sp>
      <p:sp>
        <p:nvSpPr>
          <p:cNvPr id="5" name="Shape 2"/>
          <p:cNvSpPr/>
          <p:nvPr/>
        </p:nvSpPr>
        <p:spPr>
          <a:xfrm>
            <a:off x="590431" y="2771299"/>
            <a:ext cx="7963138" cy="1256943"/>
          </a:xfrm>
          <a:prstGeom prst="roundRect">
            <a:avLst>
              <a:gd name="adj" fmla="val 5637"/>
            </a:avLst>
          </a:prstGeom>
          <a:solidFill>
            <a:srgbClr val="D6F5EE"/>
          </a:solidFill>
          <a:ln w="7620">
            <a:solidFill>
              <a:srgbClr val="BCDBD4"/>
            </a:solidFill>
            <a:prstDash val="solid"/>
          </a:ln>
        </p:spPr>
      </p:sp>
      <p:sp>
        <p:nvSpPr>
          <p:cNvPr id="6" name="Text 3"/>
          <p:cNvSpPr/>
          <p:nvPr/>
        </p:nvSpPr>
        <p:spPr>
          <a:xfrm>
            <a:off x="766643" y="2947511"/>
            <a:ext cx="2560915" cy="263485"/>
          </a:xfrm>
          <a:prstGeom prst="rect">
            <a:avLst/>
          </a:prstGeom>
          <a:noFill/>
          <a:ln/>
        </p:spPr>
        <p:txBody>
          <a:bodyPr wrap="none" lIns="0" tIns="0" rIns="0" bIns="0" rtlCol="0" anchor="t"/>
          <a:lstStyle/>
          <a:p>
            <a:pPr marL="0" indent="0">
              <a:lnSpc>
                <a:spcPts val="2050"/>
              </a:lnSpc>
              <a:buNone/>
            </a:pPr>
            <a:r>
              <a:rPr lang="en-US" sz="1650" b="1" dirty="0">
                <a:solidFill>
                  <a:srgbClr val="333F70"/>
                </a:solidFill>
                <a:latin typeface="Unbounded" pitchFamily="34" charset="0"/>
                <a:ea typeface="Unbounded" pitchFamily="34" charset="-122"/>
                <a:cs typeface="Unbounded" pitchFamily="34" charset="-120"/>
              </a:rPr>
              <a:t>Jupyter Notebooks</a:t>
            </a:r>
            <a:endParaRPr lang="en-US" sz="1650" dirty="0"/>
          </a:p>
        </p:txBody>
      </p:sp>
      <p:sp>
        <p:nvSpPr>
          <p:cNvPr id="7" name="Text 4"/>
          <p:cNvSpPr/>
          <p:nvPr/>
        </p:nvSpPr>
        <p:spPr>
          <a:xfrm>
            <a:off x="766643" y="3312200"/>
            <a:ext cx="7610713" cy="539829"/>
          </a:xfrm>
          <a:prstGeom prst="rect">
            <a:avLst/>
          </a:prstGeom>
          <a:noFill/>
          <a:ln/>
        </p:spPr>
        <p:txBody>
          <a:bodyPr wrap="square" lIns="0" tIns="0" rIns="0" bIns="0" rtlCol="0" anchor="t"/>
          <a:lstStyle/>
          <a:p>
            <a:pPr marL="0" indent="0">
              <a:lnSpc>
                <a:spcPts val="2100"/>
              </a:lnSpc>
              <a:buNone/>
            </a:pPr>
            <a:r>
              <a:rPr lang="en-US" sz="1300" dirty="0">
                <a:solidFill>
                  <a:srgbClr val="333F70"/>
                </a:solidFill>
                <a:latin typeface="Open Sans" pitchFamily="34" charset="0"/>
                <a:ea typeface="Open Sans" pitchFamily="34" charset="-122"/>
                <a:cs typeface="Open Sans" pitchFamily="34" charset="-120"/>
              </a:rPr>
              <a:t>Create and share interactive notebooks for code exploration, data analysis, and model prototyping.</a:t>
            </a:r>
            <a:endParaRPr lang="en-US" sz="1300" dirty="0"/>
          </a:p>
        </p:txBody>
      </p:sp>
      <p:sp>
        <p:nvSpPr>
          <p:cNvPr id="8" name="Shape 5"/>
          <p:cNvSpPr/>
          <p:nvPr/>
        </p:nvSpPr>
        <p:spPr>
          <a:xfrm>
            <a:off x="590431" y="4196834"/>
            <a:ext cx="7963138" cy="1256943"/>
          </a:xfrm>
          <a:prstGeom prst="roundRect">
            <a:avLst>
              <a:gd name="adj" fmla="val 5637"/>
            </a:avLst>
          </a:prstGeom>
          <a:solidFill>
            <a:srgbClr val="D6F5EE"/>
          </a:solidFill>
          <a:ln w="7620">
            <a:solidFill>
              <a:srgbClr val="BCDBD4"/>
            </a:solidFill>
            <a:prstDash val="solid"/>
          </a:ln>
        </p:spPr>
      </p:sp>
      <p:sp>
        <p:nvSpPr>
          <p:cNvPr id="9" name="Text 6"/>
          <p:cNvSpPr/>
          <p:nvPr/>
        </p:nvSpPr>
        <p:spPr>
          <a:xfrm>
            <a:off x="766643" y="4373047"/>
            <a:ext cx="2744153" cy="263485"/>
          </a:xfrm>
          <a:prstGeom prst="rect">
            <a:avLst/>
          </a:prstGeom>
          <a:noFill/>
          <a:ln/>
        </p:spPr>
        <p:txBody>
          <a:bodyPr wrap="none" lIns="0" tIns="0" rIns="0" bIns="0" rtlCol="0" anchor="t"/>
          <a:lstStyle/>
          <a:p>
            <a:pPr marL="0" indent="0">
              <a:lnSpc>
                <a:spcPts val="2050"/>
              </a:lnSpc>
              <a:buNone/>
            </a:pPr>
            <a:r>
              <a:rPr lang="en-US" sz="1650" b="1" dirty="0">
                <a:solidFill>
                  <a:srgbClr val="333F70"/>
                </a:solidFill>
                <a:latin typeface="Unbounded" pitchFamily="34" charset="0"/>
                <a:ea typeface="Unbounded" pitchFamily="34" charset="-122"/>
                <a:cs typeface="Unbounded" pitchFamily="34" charset="-120"/>
              </a:rPr>
              <a:t>Experiment Tracking</a:t>
            </a:r>
            <a:endParaRPr lang="en-US" sz="1650" dirty="0"/>
          </a:p>
        </p:txBody>
      </p:sp>
      <p:sp>
        <p:nvSpPr>
          <p:cNvPr id="10" name="Text 7"/>
          <p:cNvSpPr/>
          <p:nvPr/>
        </p:nvSpPr>
        <p:spPr>
          <a:xfrm>
            <a:off x="766643" y="4737735"/>
            <a:ext cx="7610713" cy="539829"/>
          </a:xfrm>
          <a:prstGeom prst="rect">
            <a:avLst/>
          </a:prstGeom>
          <a:noFill/>
          <a:ln/>
        </p:spPr>
        <p:txBody>
          <a:bodyPr wrap="square" lIns="0" tIns="0" rIns="0" bIns="0" rtlCol="0" anchor="t"/>
          <a:lstStyle/>
          <a:p>
            <a:pPr marL="0" indent="0">
              <a:lnSpc>
                <a:spcPts val="2100"/>
              </a:lnSpc>
              <a:buNone/>
            </a:pPr>
            <a:r>
              <a:rPr lang="en-US" sz="1300" dirty="0">
                <a:solidFill>
                  <a:srgbClr val="333F70"/>
                </a:solidFill>
                <a:latin typeface="Open Sans" pitchFamily="34" charset="0"/>
                <a:ea typeface="Open Sans" pitchFamily="34" charset="-122"/>
                <a:cs typeface="Open Sans" pitchFamily="34" charset="-120"/>
              </a:rPr>
              <a:t>Organize and track experiments, compare different models, and visualize results to optimize your models.</a:t>
            </a:r>
            <a:endParaRPr lang="en-US" sz="1300" dirty="0"/>
          </a:p>
        </p:txBody>
      </p:sp>
      <p:sp>
        <p:nvSpPr>
          <p:cNvPr id="11" name="Shape 8"/>
          <p:cNvSpPr/>
          <p:nvPr/>
        </p:nvSpPr>
        <p:spPr>
          <a:xfrm>
            <a:off x="590431" y="5622369"/>
            <a:ext cx="7963138" cy="987028"/>
          </a:xfrm>
          <a:prstGeom prst="roundRect">
            <a:avLst>
              <a:gd name="adj" fmla="val 7179"/>
            </a:avLst>
          </a:prstGeom>
          <a:solidFill>
            <a:srgbClr val="D6F5EE"/>
          </a:solidFill>
          <a:ln w="7620">
            <a:solidFill>
              <a:srgbClr val="BCDBD4"/>
            </a:solidFill>
            <a:prstDash val="solid"/>
          </a:ln>
        </p:spPr>
      </p:sp>
      <p:sp>
        <p:nvSpPr>
          <p:cNvPr id="12" name="Text 9"/>
          <p:cNvSpPr/>
          <p:nvPr/>
        </p:nvSpPr>
        <p:spPr>
          <a:xfrm>
            <a:off x="766643" y="5798582"/>
            <a:ext cx="2108716" cy="263485"/>
          </a:xfrm>
          <a:prstGeom prst="rect">
            <a:avLst/>
          </a:prstGeom>
          <a:noFill/>
          <a:ln/>
        </p:spPr>
        <p:txBody>
          <a:bodyPr wrap="none" lIns="0" tIns="0" rIns="0" bIns="0" rtlCol="0" anchor="t"/>
          <a:lstStyle/>
          <a:p>
            <a:pPr marL="0" indent="0">
              <a:lnSpc>
                <a:spcPts val="2050"/>
              </a:lnSpc>
              <a:buNone/>
            </a:pPr>
            <a:r>
              <a:rPr lang="en-US" sz="1650" b="1" dirty="0">
                <a:solidFill>
                  <a:srgbClr val="333F70"/>
                </a:solidFill>
                <a:latin typeface="Unbounded" pitchFamily="34" charset="0"/>
                <a:ea typeface="Unbounded" pitchFamily="34" charset="-122"/>
                <a:cs typeface="Unbounded" pitchFamily="34" charset="-120"/>
              </a:rPr>
              <a:t>Model Registry</a:t>
            </a:r>
            <a:endParaRPr lang="en-US" sz="1650" dirty="0"/>
          </a:p>
        </p:txBody>
      </p:sp>
      <p:sp>
        <p:nvSpPr>
          <p:cNvPr id="13" name="Text 10"/>
          <p:cNvSpPr/>
          <p:nvPr/>
        </p:nvSpPr>
        <p:spPr>
          <a:xfrm>
            <a:off x="766643" y="6163270"/>
            <a:ext cx="7610713" cy="269915"/>
          </a:xfrm>
          <a:prstGeom prst="rect">
            <a:avLst/>
          </a:prstGeom>
          <a:noFill/>
          <a:ln/>
        </p:spPr>
        <p:txBody>
          <a:bodyPr wrap="none" lIns="0" tIns="0" rIns="0" bIns="0" rtlCol="0" anchor="t"/>
          <a:lstStyle/>
          <a:p>
            <a:pPr marL="0" indent="0">
              <a:lnSpc>
                <a:spcPts val="2100"/>
              </a:lnSpc>
              <a:buNone/>
            </a:pPr>
            <a:r>
              <a:rPr lang="en-US" sz="1300" dirty="0">
                <a:solidFill>
                  <a:srgbClr val="333F70"/>
                </a:solidFill>
                <a:latin typeface="Open Sans" pitchFamily="34" charset="0"/>
                <a:ea typeface="Open Sans" pitchFamily="34" charset="-122"/>
                <a:cs typeface="Open Sans" pitchFamily="34" charset="-120"/>
              </a:rPr>
              <a:t>Store, version, and manage your trained models for easy access and deployment.</a:t>
            </a:r>
            <a:endParaRPr lang="en-US" sz="1300" dirty="0"/>
          </a:p>
        </p:txBody>
      </p:sp>
      <p:sp>
        <p:nvSpPr>
          <p:cNvPr id="14" name="Shape 11"/>
          <p:cNvSpPr/>
          <p:nvPr/>
        </p:nvSpPr>
        <p:spPr>
          <a:xfrm>
            <a:off x="590431" y="6777990"/>
            <a:ext cx="7963138" cy="987028"/>
          </a:xfrm>
          <a:prstGeom prst="roundRect">
            <a:avLst>
              <a:gd name="adj" fmla="val 7179"/>
            </a:avLst>
          </a:prstGeom>
          <a:solidFill>
            <a:srgbClr val="D6F5EE"/>
          </a:solidFill>
          <a:ln w="7620">
            <a:solidFill>
              <a:srgbClr val="BCDBD4"/>
            </a:solidFill>
            <a:prstDash val="solid"/>
          </a:ln>
        </p:spPr>
      </p:sp>
      <p:sp>
        <p:nvSpPr>
          <p:cNvPr id="15" name="Text 12"/>
          <p:cNvSpPr/>
          <p:nvPr/>
        </p:nvSpPr>
        <p:spPr>
          <a:xfrm>
            <a:off x="766643" y="6954202"/>
            <a:ext cx="2870716" cy="263485"/>
          </a:xfrm>
          <a:prstGeom prst="rect">
            <a:avLst/>
          </a:prstGeom>
          <a:noFill/>
          <a:ln/>
        </p:spPr>
        <p:txBody>
          <a:bodyPr wrap="none" lIns="0" tIns="0" rIns="0" bIns="0" rtlCol="0" anchor="t"/>
          <a:lstStyle/>
          <a:p>
            <a:pPr marL="0" indent="0">
              <a:lnSpc>
                <a:spcPts val="2050"/>
              </a:lnSpc>
              <a:buNone/>
            </a:pPr>
            <a:r>
              <a:rPr lang="en-US" sz="1650" b="1" dirty="0">
                <a:solidFill>
                  <a:srgbClr val="333F70"/>
                </a:solidFill>
                <a:latin typeface="Unbounded" pitchFamily="34" charset="0"/>
                <a:ea typeface="Unbounded" pitchFamily="34" charset="-122"/>
                <a:cs typeface="Unbounded" pitchFamily="34" charset="-120"/>
              </a:rPr>
              <a:t>SageMaker Debugger</a:t>
            </a:r>
            <a:endParaRPr lang="en-US" sz="1650" dirty="0"/>
          </a:p>
        </p:txBody>
      </p:sp>
      <p:sp>
        <p:nvSpPr>
          <p:cNvPr id="16" name="Text 13"/>
          <p:cNvSpPr/>
          <p:nvPr/>
        </p:nvSpPr>
        <p:spPr>
          <a:xfrm>
            <a:off x="766643" y="7318891"/>
            <a:ext cx="7610713" cy="269915"/>
          </a:xfrm>
          <a:prstGeom prst="rect">
            <a:avLst/>
          </a:prstGeom>
          <a:noFill/>
          <a:ln/>
        </p:spPr>
        <p:txBody>
          <a:bodyPr wrap="none" lIns="0" tIns="0" rIns="0" bIns="0" rtlCol="0" anchor="t"/>
          <a:lstStyle/>
          <a:p>
            <a:pPr marL="0" indent="0">
              <a:lnSpc>
                <a:spcPts val="2100"/>
              </a:lnSpc>
              <a:buNone/>
            </a:pPr>
            <a:r>
              <a:rPr lang="en-US" sz="1300" dirty="0">
                <a:solidFill>
                  <a:srgbClr val="333F70"/>
                </a:solidFill>
                <a:latin typeface="Open Sans" pitchFamily="34" charset="0"/>
                <a:ea typeface="Open Sans" pitchFamily="34" charset="-122"/>
                <a:cs typeface="Open Sans" pitchFamily="34" charset="-120"/>
              </a:rPr>
              <a:t>Identify and resolve training issues early on with built-in debugging tools and visualizations.</a:t>
            </a:r>
            <a:endParaRPr lang="en-US" sz="13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831175"/>
            <a:ext cx="12902327" cy="1543050"/>
          </a:xfrm>
          <a:prstGeom prst="rect">
            <a:avLst/>
          </a:prstGeom>
          <a:noFill/>
          <a:ln/>
        </p:spPr>
        <p:txBody>
          <a:bodyPr wrap="square" lIns="0" tIns="0" rIns="0" bIns="0" rtlCol="0" anchor="t"/>
          <a:lstStyle/>
          <a:p>
            <a:pPr marL="0" indent="0">
              <a:lnSpc>
                <a:spcPts val="6050"/>
              </a:lnSpc>
              <a:buNone/>
            </a:pPr>
            <a:r>
              <a:rPr lang="en-US" sz="4850" b="1" dirty="0">
                <a:solidFill>
                  <a:srgbClr val="333F70"/>
                </a:solidFill>
                <a:latin typeface="Unbounded" pitchFamily="34" charset="0"/>
                <a:ea typeface="Unbounded" pitchFamily="34" charset="-122"/>
                <a:cs typeface="Unbounded" pitchFamily="34" charset="-120"/>
              </a:rPr>
              <a:t>Data Preparation and Feature Engineering</a:t>
            </a:r>
            <a:endParaRPr lang="en-US" sz="4850" dirty="0"/>
          </a:p>
        </p:txBody>
      </p:sp>
      <p:sp>
        <p:nvSpPr>
          <p:cNvPr id="3" name="Text 1"/>
          <p:cNvSpPr/>
          <p:nvPr/>
        </p:nvSpPr>
        <p:spPr>
          <a:xfrm>
            <a:off x="864037" y="2867978"/>
            <a:ext cx="12902327" cy="790099"/>
          </a:xfrm>
          <a:prstGeom prst="rect">
            <a:avLst/>
          </a:prstGeom>
          <a:noFill/>
          <a:ln/>
        </p:spPr>
        <p:txBody>
          <a:bodyPr wrap="square" lIns="0" tIns="0" rIns="0" bIns="0" rtlCol="0" anchor="t"/>
          <a:lstStyle/>
          <a:p>
            <a:pPr marL="0" indent="0">
              <a:lnSpc>
                <a:spcPts val="3100"/>
              </a:lnSpc>
              <a:buNone/>
            </a:pPr>
            <a:r>
              <a:rPr lang="en-US" sz="1900" dirty="0">
                <a:solidFill>
                  <a:srgbClr val="333F70"/>
                </a:solidFill>
                <a:latin typeface="Open Sans" pitchFamily="34" charset="0"/>
                <a:ea typeface="Open Sans" pitchFamily="34" charset="-122"/>
                <a:cs typeface="Open Sans" pitchFamily="34" charset="-120"/>
              </a:rPr>
              <a:t>SageMaker provides a suite of tools and algorithms for preparing and transforming your data for ML. You can access and process data from various sources, including Amazon S3, Redshift, and other data lakes.</a:t>
            </a:r>
            <a:endParaRPr lang="en-US" sz="1900" dirty="0"/>
          </a:p>
        </p:txBody>
      </p:sp>
      <p:sp>
        <p:nvSpPr>
          <p:cNvPr id="4" name="Text 2"/>
          <p:cNvSpPr/>
          <p:nvPr/>
        </p:nvSpPr>
        <p:spPr>
          <a:xfrm>
            <a:off x="864037" y="4182547"/>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333F70"/>
                </a:solidFill>
                <a:latin typeface="Unbounded" pitchFamily="34" charset="0"/>
                <a:ea typeface="Unbounded" pitchFamily="34" charset="-122"/>
                <a:cs typeface="Unbounded" pitchFamily="34" charset="-120"/>
              </a:rPr>
              <a:t>Data Wrangling</a:t>
            </a:r>
            <a:endParaRPr lang="en-US" sz="2400" dirty="0"/>
          </a:p>
        </p:txBody>
      </p:sp>
      <p:sp>
        <p:nvSpPr>
          <p:cNvPr id="5" name="Text 3"/>
          <p:cNvSpPr/>
          <p:nvPr/>
        </p:nvSpPr>
        <p:spPr>
          <a:xfrm>
            <a:off x="864037" y="4815126"/>
            <a:ext cx="3898821" cy="1975247"/>
          </a:xfrm>
          <a:prstGeom prst="rect">
            <a:avLst/>
          </a:prstGeom>
          <a:noFill/>
          <a:ln/>
        </p:spPr>
        <p:txBody>
          <a:bodyPr wrap="square" lIns="0" tIns="0" rIns="0" bIns="0" rtlCol="0" anchor="t"/>
          <a:lstStyle/>
          <a:p>
            <a:pPr marL="0" indent="0">
              <a:lnSpc>
                <a:spcPts val="3100"/>
              </a:lnSpc>
              <a:buNone/>
            </a:pPr>
            <a:r>
              <a:rPr lang="en-US" sz="1900" dirty="0">
                <a:solidFill>
                  <a:srgbClr val="333F70"/>
                </a:solidFill>
                <a:latin typeface="Open Sans" pitchFamily="34" charset="0"/>
                <a:ea typeface="Open Sans" pitchFamily="34" charset="-122"/>
                <a:cs typeface="Open Sans" pitchFamily="34" charset="-120"/>
              </a:rPr>
              <a:t>Use built-in libraries and algorithms for cleaning, transforming, and enriching your data to make it suitable for ML models.</a:t>
            </a:r>
            <a:endParaRPr lang="en-US" sz="1900" dirty="0"/>
          </a:p>
        </p:txBody>
      </p:sp>
      <p:sp>
        <p:nvSpPr>
          <p:cNvPr id="6" name="Text 4"/>
          <p:cNvSpPr/>
          <p:nvPr/>
        </p:nvSpPr>
        <p:spPr>
          <a:xfrm>
            <a:off x="5372695" y="4182547"/>
            <a:ext cx="3898821" cy="771525"/>
          </a:xfrm>
          <a:prstGeom prst="rect">
            <a:avLst/>
          </a:prstGeom>
          <a:noFill/>
          <a:ln/>
        </p:spPr>
        <p:txBody>
          <a:bodyPr wrap="square" lIns="0" tIns="0" rIns="0" bIns="0" rtlCol="0" anchor="t"/>
          <a:lstStyle/>
          <a:p>
            <a:pPr marL="0" indent="0">
              <a:lnSpc>
                <a:spcPts val="3000"/>
              </a:lnSpc>
              <a:buNone/>
            </a:pPr>
            <a:r>
              <a:rPr lang="en-US" sz="2400" b="1" dirty="0">
                <a:solidFill>
                  <a:srgbClr val="333F70"/>
                </a:solidFill>
                <a:latin typeface="Unbounded" pitchFamily="34" charset="0"/>
                <a:ea typeface="Unbounded" pitchFamily="34" charset="-122"/>
                <a:cs typeface="Unbounded" pitchFamily="34" charset="-120"/>
              </a:rPr>
              <a:t>Feature Engineering</a:t>
            </a:r>
            <a:endParaRPr lang="en-US" sz="2400" dirty="0"/>
          </a:p>
        </p:txBody>
      </p:sp>
      <p:sp>
        <p:nvSpPr>
          <p:cNvPr id="7" name="Text 5"/>
          <p:cNvSpPr/>
          <p:nvPr/>
        </p:nvSpPr>
        <p:spPr>
          <a:xfrm>
            <a:off x="5372695" y="5200888"/>
            <a:ext cx="3898821" cy="1975247"/>
          </a:xfrm>
          <a:prstGeom prst="rect">
            <a:avLst/>
          </a:prstGeom>
          <a:noFill/>
          <a:ln/>
        </p:spPr>
        <p:txBody>
          <a:bodyPr wrap="square" lIns="0" tIns="0" rIns="0" bIns="0" rtlCol="0" anchor="t"/>
          <a:lstStyle/>
          <a:p>
            <a:pPr marL="0" indent="0">
              <a:lnSpc>
                <a:spcPts val="3100"/>
              </a:lnSpc>
              <a:buNone/>
            </a:pPr>
            <a:r>
              <a:rPr lang="en-US" sz="1900" dirty="0">
                <a:solidFill>
                  <a:srgbClr val="333F70"/>
                </a:solidFill>
                <a:latin typeface="Open Sans" pitchFamily="34" charset="0"/>
                <a:ea typeface="Open Sans" pitchFamily="34" charset="-122"/>
                <a:cs typeface="Open Sans" pitchFamily="34" charset="-120"/>
              </a:rPr>
              <a:t>Create new features by combining existing ones, using domain expertise, and applying feature selection techniques to improve model performance.</a:t>
            </a:r>
            <a:endParaRPr lang="en-US" sz="1900" dirty="0"/>
          </a:p>
        </p:txBody>
      </p:sp>
      <p:sp>
        <p:nvSpPr>
          <p:cNvPr id="8" name="Text 6"/>
          <p:cNvSpPr/>
          <p:nvPr/>
        </p:nvSpPr>
        <p:spPr>
          <a:xfrm>
            <a:off x="9881354" y="4182547"/>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333F70"/>
                </a:solidFill>
                <a:latin typeface="Unbounded" pitchFamily="34" charset="0"/>
                <a:ea typeface="Unbounded" pitchFamily="34" charset="-122"/>
                <a:cs typeface="Unbounded" pitchFamily="34" charset="-120"/>
              </a:rPr>
              <a:t>Data Labeling</a:t>
            </a:r>
            <a:endParaRPr lang="en-US" sz="2400" dirty="0"/>
          </a:p>
        </p:txBody>
      </p:sp>
      <p:sp>
        <p:nvSpPr>
          <p:cNvPr id="9" name="Text 7"/>
          <p:cNvSpPr/>
          <p:nvPr/>
        </p:nvSpPr>
        <p:spPr>
          <a:xfrm>
            <a:off x="9881354" y="4815126"/>
            <a:ext cx="3898821" cy="1580198"/>
          </a:xfrm>
          <a:prstGeom prst="rect">
            <a:avLst/>
          </a:prstGeom>
          <a:noFill/>
          <a:ln/>
        </p:spPr>
        <p:txBody>
          <a:bodyPr wrap="square" lIns="0" tIns="0" rIns="0" bIns="0" rtlCol="0" anchor="t"/>
          <a:lstStyle/>
          <a:p>
            <a:pPr marL="0" indent="0">
              <a:lnSpc>
                <a:spcPts val="3100"/>
              </a:lnSpc>
              <a:buNone/>
            </a:pPr>
            <a:r>
              <a:rPr lang="en-US" sz="1900" dirty="0">
                <a:solidFill>
                  <a:srgbClr val="333F70"/>
                </a:solidFill>
                <a:latin typeface="Open Sans" pitchFamily="34" charset="0"/>
                <a:ea typeface="Open Sans" pitchFamily="34" charset="-122"/>
                <a:cs typeface="Open Sans" pitchFamily="34" charset="-120"/>
              </a:rPr>
              <a:t>Label your data for supervised learning tasks, using manual labeling, automated tools, or crowdsourcing platforms.</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85046" y="736402"/>
            <a:ext cx="7373183" cy="534591"/>
          </a:xfrm>
          <a:prstGeom prst="rect">
            <a:avLst/>
          </a:prstGeom>
          <a:noFill/>
          <a:ln/>
        </p:spPr>
        <p:txBody>
          <a:bodyPr wrap="none" lIns="0" tIns="0" rIns="0" bIns="0" rtlCol="0" anchor="t"/>
          <a:lstStyle/>
          <a:p>
            <a:pPr marL="0" indent="0">
              <a:lnSpc>
                <a:spcPts val="4200"/>
              </a:lnSpc>
              <a:buNone/>
            </a:pPr>
            <a:r>
              <a:rPr lang="en-US" sz="3350" b="1" dirty="0">
                <a:solidFill>
                  <a:srgbClr val="333F70"/>
                </a:solidFill>
                <a:latin typeface="Unbounded" pitchFamily="34" charset="0"/>
                <a:ea typeface="Unbounded" pitchFamily="34" charset="-122"/>
                <a:cs typeface="Unbounded" pitchFamily="34" charset="-120"/>
              </a:rPr>
              <a:t>Model Building and Training</a:t>
            </a:r>
            <a:endParaRPr lang="en-US" sz="3350" dirty="0"/>
          </a:p>
        </p:txBody>
      </p:sp>
      <p:sp>
        <p:nvSpPr>
          <p:cNvPr id="4" name="Text 1"/>
          <p:cNvSpPr/>
          <p:nvPr/>
        </p:nvSpPr>
        <p:spPr>
          <a:xfrm>
            <a:off x="6085046" y="1527572"/>
            <a:ext cx="7946708" cy="821174"/>
          </a:xfrm>
          <a:prstGeom prst="rect">
            <a:avLst/>
          </a:prstGeom>
          <a:noFill/>
          <a:ln/>
        </p:spPr>
        <p:txBody>
          <a:bodyPr wrap="square" lIns="0" tIns="0" rIns="0" bIns="0" rtlCol="0" anchor="t"/>
          <a:lstStyle/>
          <a:p>
            <a:pPr marL="0" indent="0">
              <a:lnSpc>
                <a:spcPts val="2150"/>
              </a:lnSpc>
              <a:buNone/>
            </a:pPr>
            <a:r>
              <a:rPr lang="en-US" sz="1300" dirty="0">
                <a:solidFill>
                  <a:srgbClr val="333F70"/>
                </a:solidFill>
                <a:latin typeface="Open Sans" pitchFamily="34" charset="0"/>
                <a:ea typeface="Open Sans" pitchFamily="34" charset="-122"/>
                <a:cs typeface="Open Sans" pitchFamily="34" charset="-120"/>
              </a:rPr>
              <a:t>SageMaker offers a wide range of pre-built ML algorithms for both supervised and unsupervised learning, as well as the ability to bring your own algorithms. You can train models using various frameworks, such as TensorFlow, PyTorch, and MXNet.</a:t>
            </a:r>
            <a:endParaRPr lang="en-US" sz="1300" dirty="0"/>
          </a:p>
        </p:txBody>
      </p:sp>
      <p:sp>
        <p:nvSpPr>
          <p:cNvPr id="5" name="Shape 2"/>
          <p:cNvSpPr/>
          <p:nvPr/>
        </p:nvSpPr>
        <p:spPr>
          <a:xfrm>
            <a:off x="6085046" y="2733556"/>
            <a:ext cx="384810" cy="384810"/>
          </a:xfrm>
          <a:prstGeom prst="roundRect">
            <a:avLst>
              <a:gd name="adj" fmla="val 18670"/>
            </a:avLst>
          </a:prstGeom>
          <a:solidFill>
            <a:srgbClr val="D6F5EE"/>
          </a:solidFill>
          <a:ln w="7620">
            <a:solidFill>
              <a:srgbClr val="BCDBD4"/>
            </a:solidFill>
            <a:prstDash val="solid"/>
          </a:ln>
        </p:spPr>
      </p:sp>
      <p:sp>
        <p:nvSpPr>
          <p:cNvPr id="6" name="Text 3"/>
          <p:cNvSpPr/>
          <p:nvPr/>
        </p:nvSpPr>
        <p:spPr>
          <a:xfrm>
            <a:off x="6210657" y="2797612"/>
            <a:ext cx="133469" cy="256580"/>
          </a:xfrm>
          <a:prstGeom prst="rect">
            <a:avLst/>
          </a:prstGeom>
          <a:noFill/>
          <a:ln/>
        </p:spPr>
        <p:txBody>
          <a:bodyPr wrap="none" lIns="0" tIns="0" rIns="0" bIns="0" rtlCol="0" anchor="t"/>
          <a:lstStyle/>
          <a:p>
            <a:pPr marL="0" indent="0" algn="ctr">
              <a:lnSpc>
                <a:spcPts val="2000"/>
              </a:lnSpc>
              <a:buNone/>
            </a:pPr>
            <a:r>
              <a:rPr lang="en-US" sz="2000" b="1" dirty="0">
                <a:solidFill>
                  <a:srgbClr val="333F70"/>
                </a:solidFill>
                <a:latin typeface="Unbounded" pitchFamily="34" charset="0"/>
                <a:ea typeface="Unbounded" pitchFamily="34" charset="-122"/>
                <a:cs typeface="Unbounded" pitchFamily="34" charset="-120"/>
              </a:rPr>
              <a:t>1</a:t>
            </a:r>
            <a:endParaRPr lang="en-US" sz="2000" dirty="0"/>
          </a:p>
        </p:txBody>
      </p:sp>
      <p:sp>
        <p:nvSpPr>
          <p:cNvPr id="7" name="Text 4"/>
          <p:cNvSpPr/>
          <p:nvPr/>
        </p:nvSpPr>
        <p:spPr>
          <a:xfrm>
            <a:off x="6640830" y="2733556"/>
            <a:ext cx="2491383" cy="267295"/>
          </a:xfrm>
          <a:prstGeom prst="rect">
            <a:avLst/>
          </a:prstGeom>
          <a:noFill/>
          <a:ln/>
        </p:spPr>
        <p:txBody>
          <a:bodyPr wrap="none" lIns="0" tIns="0" rIns="0" bIns="0" rtlCol="0" anchor="t"/>
          <a:lstStyle/>
          <a:p>
            <a:pPr marL="0" indent="0">
              <a:lnSpc>
                <a:spcPts val="2100"/>
              </a:lnSpc>
              <a:buNone/>
            </a:pPr>
            <a:r>
              <a:rPr lang="en-US" sz="1650" b="1" dirty="0">
                <a:solidFill>
                  <a:srgbClr val="333F70"/>
                </a:solidFill>
                <a:latin typeface="Unbounded" pitchFamily="34" charset="0"/>
                <a:ea typeface="Unbounded" pitchFamily="34" charset="-122"/>
                <a:cs typeface="Unbounded" pitchFamily="34" charset="-120"/>
              </a:rPr>
              <a:t>Built-in Algorithms</a:t>
            </a:r>
            <a:endParaRPr lang="en-US" sz="1650" dirty="0"/>
          </a:p>
        </p:txBody>
      </p:sp>
      <p:sp>
        <p:nvSpPr>
          <p:cNvPr id="8" name="Text 5"/>
          <p:cNvSpPr/>
          <p:nvPr/>
        </p:nvSpPr>
        <p:spPr>
          <a:xfrm>
            <a:off x="6640830" y="3103483"/>
            <a:ext cx="7390924" cy="547449"/>
          </a:xfrm>
          <a:prstGeom prst="rect">
            <a:avLst/>
          </a:prstGeom>
          <a:noFill/>
          <a:ln/>
        </p:spPr>
        <p:txBody>
          <a:bodyPr wrap="square" lIns="0" tIns="0" rIns="0" bIns="0" rtlCol="0" anchor="t"/>
          <a:lstStyle/>
          <a:p>
            <a:pPr marL="0" indent="0">
              <a:lnSpc>
                <a:spcPts val="2150"/>
              </a:lnSpc>
              <a:buNone/>
            </a:pPr>
            <a:r>
              <a:rPr lang="en-US" sz="1300" dirty="0">
                <a:solidFill>
                  <a:srgbClr val="333F70"/>
                </a:solidFill>
                <a:latin typeface="Open Sans" pitchFamily="34" charset="0"/>
                <a:ea typeface="Open Sans" pitchFamily="34" charset="-122"/>
                <a:cs typeface="Open Sans" pitchFamily="34" charset="-120"/>
              </a:rPr>
              <a:t>Access a library of pre-trained algorithms for common ML tasks, such as classification, regression, and clustering.</a:t>
            </a:r>
            <a:endParaRPr lang="en-US" sz="1300" dirty="0"/>
          </a:p>
        </p:txBody>
      </p:sp>
      <p:sp>
        <p:nvSpPr>
          <p:cNvPr id="9" name="Shape 6"/>
          <p:cNvSpPr/>
          <p:nvPr/>
        </p:nvSpPr>
        <p:spPr>
          <a:xfrm>
            <a:off x="6085046" y="4014311"/>
            <a:ext cx="384810" cy="384810"/>
          </a:xfrm>
          <a:prstGeom prst="roundRect">
            <a:avLst>
              <a:gd name="adj" fmla="val 18670"/>
            </a:avLst>
          </a:prstGeom>
          <a:solidFill>
            <a:srgbClr val="D6F5EE"/>
          </a:solidFill>
          <a:ln w="7620">
            <a:solidFill>
              <a:srgbClr val="BCDBD4"/>
            </a:solidFill>
            <a:prstDash val="solid"/>
          </a:ln>
        </p:spPr>
      </p:sp>
      <p:sp>
        <p:nvSpPr>
          <p:cNvPr id="10" name="Text 7"/>
          <p:cNvSpPr/>
          <p:nvPr/>
        </p:nvSpPr>
        <p:spPr>
          <a:xfrm>
            <a:off x="6170295" y="4078367"/>
            <a:ext cx="214193" cy="256580"/>
          </a:xfrm>
          <a:prstGeom prst="rect">
            <a:avLst/>
          </a:prstGeom>
          <a:noFill/>
          <a:ln/>
        </p:spPr>
        <p:txBody>
          <a:bodyPr wrap="none" lIns="0" tIns="0" rIns="0" bIns="0" rtlCol="0" anchor="t"/>
          <a:lstStyle/>
          <a:p>
            <a:pPr marL="0" indent="0" algn="ctr">
              <a:lnSpc>
                <a:spcPts val="2000"/>
              </a:lnSpc>
              <a:buNone/>
            </a:pPr>
            <a:r>
              <a:rPr lang="en-US" sz="2000" b="1" dirty="0">
                <a:solidFill>
                  <a:srgbClr val="333F70"/>
                </a:solidFill>
                <a:latin typeface="Unbounded" pitchFamily="34" charset="0"/>
                <a:ea typeface="Unbounded" pitchFamily="34" charset="-122"/>
                <a:cs typeface="Unbounded" pitchFamily="34" charset="-120"/>
              </a:rPr>
              <a:t>2</a:t>
            </a:r>
            <a:endParaRPr lang="en-US" sz="2000" dirty="0"/>
          </a:p>
        </p:txBody>
      </p:sp>
      <p:sp>
        <p:nvSpPr>
          <p:cNvPr id="11" name="Text 8"/>
          <p:cNvSpPr/>
          <p:nvPr/>
        </p:nvSpPr>
        <p:spPr>
          <a:xfrm>
            <a:off x="6640830" y="4014311"/>
            <a:ext cx="3436144" cy="267295"/>
          </a:xfrm>
          <a:prstGeom prst="rect">
            <a:avLst/>
          </a:prstGeom>
          <a:noFill/>
          <a:ln/>
        </p:spPr>
        <p:txBody>
          <a:bodyPr wrap="none" lIns="0" tIns="0" rIns="0" bIns="0" rtlCol="0" anchor="t"/>
          <a:lstStyle/>
          <a:p>
            <a:pPr marL="0" indent="0">
              <a:lnSpc>
                <a:spcPts val="2100"/>
              </a:lnSpc>
              <a:buNone/>
            </a:pPr>
            <a:r>
              <a:rPr lang="en-US" sz="1650" b="1" dirty="0">
                <a:solidFill>
                  <a:srgbClr val="333F70"/>
                </a:solidFill>
                <a:latin typeface="Unbounded" pitchFamily="34" charset="0"/>
                <a:ea typeface="Unbounded" pitchFamily="34" charset="-122"/>
                <a:cs typeface="Unbounded" pitchFamily="34" charset="-120"/>
              </a:rPr>
              <a:t>Bring Your Own Algorithm</a:t>
            </a:r>
            <a:endParaRPr lang="en-US" sz="1650" dirty="0"/>
          </a:p>
        </p:txBody>
      </p:sp>
      <p:sp>
        <p:nvSpPr>
          <p:cNvPr id="12" name="Text 9"/>
          <p:cNvSpPr/>
          <p:nvPr/>
        </p:nvSpPr>
        <p:spPr>
          <a:xfrm>
            <a:off x="6640830" y="4384238"/>
            <a:ext cx="7390924" cy="547449"/>
          </a:xfrm>
          <a:prstGeom prst="rect">
            <a:avLst/>
          </a:prstGeom>
          <a:noFill/>
          <a:ln/>
        </p:spPr>
        <p:txBody>
          <a:bodyPr wrap="square" lIns="0" tIns="0" rIns="0" bIns="0" rtlCol="0" anchor="t"/>
          <a:lstStyle/>
          <a:p>
            <a:pPr marL="0" indent="0">
              <a:lnSpc>
                <a:spcPts val="2150"/>
              </a:lnSpc>
              <a:buNone/>
            </a:pPr>
            <a:r>
              <a:rPr lang="en-US" sz="1300" dirty="0">
                <a:solidFill>
                  <a:srgbClr val="333F70"/>
                </a:solidFill>
                <a:latin typeface="Open Sans" pitchFamily="34" charset="0"/>
                <a:ea typeface="Open Sans" pitchFamily="34" charset="-122"/>
                <a:cs typeface="Open Sans" pitchFamily="34" charset="-120"/>
              </a:rPr>
              <a:t>Use your own custom algorithms and frameworks, ensuring flexibility and control over your ML solutions.</a:t>
            </a:r>
            <a:endParaRPr lang="en-US" sz="1300" dirty="0"/>
          </a:p>
        </p:txBody>
      </p:sp>
      <p:sp>
        <p:nvSpPr>
          <p:cNvPr id="13" name="Shape 10"/>
          <p:cNvSpPr/>
          <p:nvPr/>
        </p:nvSpPr>
        <p:spPr>
          <a:xfrm>
            <a:off x="6085046" y="5295067"/>
            <a:ext cx="384810" cy="384810"/>
          </a:xfrm>
          <a:prstGeom prst="roundRect">
            <a:avLst>
              <a:gd name="adj" fmla="val 18670"/>
            </a:avLst>
          </a:prstGeom>
          <a:solidFill>
            <a:srgbClr val="D6F5EE"/>
          </a:solidFill>
          <a:ln w="7620">
            <a:solidFill>
              <a:srgbClr val="BCDBD4"/>
            </a:solidFill>
            <a:prstDash val="solid"/>
          </a:ln>
        </p:spPr>
      </p:sp>
      <p:sp>
        <p:nvSpPr>
          <p:cNvPr id="14" name="Text 11"/>
          <p:cNvSpPr/>
          <p:nvPr/>
        </p:nvSpPr>
        <p:spPr>
          <a:xfrm>
            <a:off x="6169819" y="5359122"/>
            <a:ext cx="215265" cy="256580"/>
          </a:xfrm>
          <a:prstGeom prst="rect">
            <a:avLst/>
          </a:prstGeom>
          <a:noFill/>
          <a:ln/>
        </p:spPr>
        <p:txBody>
          <a:bodyPr wrap="none" lIns="0" tIns="0" rIns="0" bIns="0" rtlCol="0" anchor="t"/>
          <a:lstStyle/>
          <a:p>
            <a:pPr marL="0" indent="0" algn="ctr">
              <a:lnSpc>
                <a:spcPts val="2000"/>
              </a:lnSpc>
              <a:buNone/>
            </a:pPr>
            <a:r>
              <a:rPr lang="en-US" sz="2000" b="1" dirty="0">
                <a:solidFill>
                  <a:srgbClr val="333F70"/>
                </a:solidFill>
                <a:latin typeface="Unbounded" pitchFamily="34" charset="0"/>
                <a:ea typeface="Unbounded" pitchFamily="34" charset="-122"/>
                <a:cs typeface="Unbounded" pitchFamily="34" charset="-120"/>
              </a:rPr>
              <a:t>3</a:t>
            </a:r>
            <a:endParaRPr lang="en-US" sz="2000" dirty="0"/>
          </a:p>
        </p:txBody>
      </p:sp>
      <p:sp>
        <p:nvSpPr>
          <p:cNvPr id="15" name="Text 12"/>
          <p:cNvSpPr/>
          <p:nvPr/>
        </p:nvSpPr>
        <p:spPr>
          <a:xfrm>
            <a:off x="6640830" y="5295067"/>
            <a:ext cx="2684978" cy="267295"/>
          </a:xfrm>
          <a:prstGeom prst="rect">
            <a:avLst/>
          </a:prstGeom>
          <a:noFill/>
          <a:ln/>
        </p:spPr>
        <p:txBody>
          <a:bodyPr wrap="none" lIns="0" tIns="0" rIns="0" bIns="0" rtlCol="0" anchor="t"/>
          <a:lstStyle/>
          <a:p>
            <a:pPr marL="0" indent="0">
              <a:lnSpc>
                <a:spcPts val="2100"/>
              </a:lnSpc>
              <a:buNone/>
            </a:pPr>
            <a:r>
              <a:rPr lang="en-US" sz="1650" b="1" dirty="0">
                <a:solidFill>
                  <a:srgbClr val="333F70"/>
                </a:solidFill>
                <a:latin typeface="Unbounded" pitchFamily="34" charset="0"/>
                <a:ea typeface="Unbounded" pitchFamily="34" charset="-122"/>
                <a:cs typeface="Unbounded" pitchFamily="34" charset="-120"/>
              </a:rPr>
              <a:t>Distributed Training</a:t>
            </a:r>
            <a:endParaRPr lang="en-US" sz="1650" dirty="0"/>
          </a:p>
        </p:txBody>
      </p:sp>
      <p:sp>
        <p:nvSpPr>
          <p:cNvPr id="16" name="Text 13"/>
          <p:cNvSpPr/>
          <p:nvPr/>
        </p:nvSpPr>
        <p:spPr>
          <a:xfrm>
            <a:off x="6640830" y="5664994"/>
            <a:ext cx="7390924" cy="547449"/>
          </a:xfrm>
          <a:prstGeom prst="rect">
            <a:avLst/>
          </a:prstGeom>
          <a:noFill/>
          <a:ln/>
        </p:spPr>
        <p:txBody>
          <a:bodyPr wrap="square" lIns="0" tIns="0" rIns="0" bIns="0" rtlCol="0" anchor="t"/>
          <a:lstStyle/>
          <a:p>
            <a:pPr marL="0" indent="0">
              <a:lnSpc>
                <a:spcPts val="2150"/>
              </a:lnSpc>
              <a:buNone/>
            </a:pPr>
            <a:r>
              <a:rPr lang="en-US" sz="1300" dirty="0">
                <a:solidFill>
                  <a:srgbClr val="333F70"/>
                </a:solidFill>
                <a:latin typeface="Open Sans" pitchFamily="34" charset="0"/>
                <a:ea typeface="Open Sans" pitchFamily="34" charset="-122"/>
                <a:cs typeface="Open Sans" pitchFamily="34" charset="-120"/>
              </a:rPr>
              <a:t>Train large models efficiently by distributing the workload across multiple instances, accelerating the training process.</a:t>
            </a:r>
            <a:endParaRPr lang="en-US" sz="1300" dirty="0"/>
          </a:p>
        </p:txBody>
      </p:sp>
      <p:sp>
        <p:nvSpPr>
          <p:cNvPr id="17" name="Shape 14"/>
          <p:cNvSpPr/>
          <p:nvPr/>
        </p:nvSpPr>
        <p:spPr>
          <a:xfrm>
            <a:off x="6085046" y="6575822"/>
            <a:ext cx="384810" cy="384810"/>
          </a:xfrm>
          <a:prstGeom prst="roundRect">
            <a:avLst>
              <a:gd name="adj" fmla="val 18670"/>
            </a:avLst>
          </a:prstGeom>
          <a:solidFill>
            <a:srgbClr val="D6F5EE"/>
          </a:solidFill>
          <a:ln w="7620">
            <a:solidFill>
              <a:srgbClr val="BCDBD4"/>
            </a:solidFill>
            <a:prstDash val="solid"/>
          </a:ln>
        </p:spPr>
      </p:sp>
      <p:sp>
        <p:nvSpPr>
          <p:cNvPr id="18" name="Text 15"/>
          <p:cNvSpPr/>
          <p:nvPr/>
        </p:nvSpPr>
        <p:spPr>
          <a:xfrm>
            <a:off x="6166961" y="6639877"/>
            <a:ext cx="220861" cy="256580"/>
          </a:xfrm>
          <a:prstGeom prst="rect">
            <a:avLst/>
          </a:prstGeom>
          <a:noFill/>
          <a:ln/>
        </p:spPr>
        <p:txBody>
          <a:bodyPr wrap="none" lIns="0" tIns="0" rIns="0" bIns="0" rtlCol="0" anchor="t"/>
          <a:lstStyle/>
          <a:p>
            <a:pPr marL="0" indent="0" algn="ctr">
              <a:lnSpc>
                <a:spcPts val="2000"/>
              </a:lnSpc>
              <a:buNone/>
            </a:pPr>
            <a:r>
              <a:rPr lang="en-US" sz="2000" b="1" dirty="0">
                <a:solidFill>
                  <a:srgbClr val="333F70"/>
                </a:solidFill>
                <a:latin typeface="Unbounded" pitchFamily="34" charset="0"/>
                <a:ea typeface="Unbounded" pitchFamily="34" charset="-122"/>
                <a:cs typeface="Unbounded" pitchFamily="34" charset="-120"/>
              </a:rPr>
              <a:t>4</a:t>
            </a:r>
            <a:endParaRPr lang="en-US" sz="2000" dirty="0"/>
          </a:p>
        </p:txBody>
      </p:sp>
      <p:sp>
        <p:nvSpPr>
          <p:cNvPr id="19" name="Text 16"/>
          <p:cNvSpPr/>
          <p:nvPr/>
        </p:nvSpPr>
        <p:spPr>
          <a:xfrm>
            <a:off x="6640830" y="6575822"/>
            <a:ext cx="3218140" cy="267295"/>
          </a:xfrm>
          <a:prstGeom prst="rect">
            <a:avLst/>
          </a:prstGeom>
          <a:noFill/>
          <a:ln/>
        </p:spPr>
        <p:txBody>
          <a:bodyPr wrap="none" lIns="0" tIns="0" rIns="0" bIns="0" rtlCol="0" anchor="t"/>
          <a:lstStyle/>
          <a:p>
            <a:pPr marL="0" indent="0">
              <a:lnSpc>
                <a:spcPts val="2100"/>
              </a:lnSpc>
              <a:buNone/>
            </a:pPr>
            <a:r>
              <a:rPr lang="en-US" sz="1650" b="1" dirty="0">
                <a:solidFill>
                  <a:srgbClr val="333F70"/>
                </a:solidFill>
                <a:latin typeface="Unbounded" pitchFamily="34" charset="0"/>
                <a:ea typeface="Unbounded" pitchFamily="34" charset="-122"/>
                <a:cs typeface="Unbounded" pitchFamily="34" charset="-120"/>
              </a:rPr>
              <a:t>Hyperparameter Tuning</a:t>
            </a:r>
            <a:endParaRPr lang="en-US" sz="1650" dirty="0"/>
          </a:p>
        </p:txBody>
      </p:sp>
      <p:sp>
        <p:nvSpPr>
          <p:cNvPr id="20" name="Text 17"/>
          <p:cNvSpPr/>
          <p:nvPr/>
        </p:nvSpPr>
        <p:spPr>
          <a:xfrm>
            <a:off x="6640830" y="6945749"/>
            <a:ext cx="7390924" cy="547449"/>
          </a:xfrm>
          <a:prstGeom prst="rect">
            <a:avLst/>
          </a:prstGeom>
          <a:noFill/>
          <a:ln/>
        </p:spPr>
        <p:txBody>
          <a:bodyPr wrap="square" lIns="0" tIns="0" rIns="0" bIns="0" rtlCol="0" anchor="t"/>
          <a:lstStyle/>
          <a:p>
            <a:pPr marL="0" indent="0">
              <a:lnSpc>
                <a:spcPts val="2150"/>
              </a:lnSpc>
              <a:buNone/>
            </a:pPr>
            <a:r>
              <a:rPr lang="en-US" sz="1300" dirty="0">
                <a:solidFill>
                  <a:srgbClr val="333F70"/>
                </a:solidFill>
                <a:latin typeface="Open Sans" pitchFamily="34" charset="0"/>
                <a:ea typeface="Open Sans" pitchFamily="34" charset="-122"/>
                <a:cs typeface="Open Sans" pitchFamily="34" charset="-120"/>
              </a:rPr>
              <a:t>Optimize model parameters for better performance using automated hyperparameter tuning techniques.</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3507" y="524470"/>
            <a:ext cx="7809786" cy="1191101"/>
          </a:xfrm>
          <a:prstGeom prst="rect">
            <a:avLst/>
          </a:prstGeom>
          <a:noFill/>
          <a:ln/>
        </p:spPr>
        <p:txBody>
          <a:bodyPr wrap="square" lIns="0" tIns="0" rIns="0" bIns="0" rtlCol="0" anchor="t"/>
          <a:lstStyle/>
          <a:p>
            <a:pPr marL="0" indent="0">
              <a:lnSpc>
                <a:spcPts val="4650"/>
              </a:lnSpc>
              <a:buNone/>
            </a:pPr>
            <a:r>
              <a:rPr lang="en-US" sz="3750" b="1" dirty="0">
                <a:solidFill>
                  <a:srgbClr val="333F70"/>
                </a:solidFill>
                <a:latin typeface="Unbounded" pitchFamily="34" charset="0"/>
                <a:ea typeface="Unbounded" pitchFamily="34" charset="-122"/>
                <a:cs typeface="Unbounded" pitchFamily="34" charset="-120"/>
              </a:rPr>
              <a:t>Model Deployment and Monitoring</a:t>
            </a:r>
            <a:endParaRPr lang="en-US" sz="3750" dirty="0"/>
          </a:p>
        </p:txBody>
      </p:sp>
      <p:sp>
        <p:nvSpPr>
          <p:cNvPr id="4" name="Text 1"/>
          <p:cNvSpPr/>
          <p:nvPr/>
        </p:nvSpPr>
        <p:spPr>
          <a:xfrm>
            <a:off x="6153507" y="2001441"/>
            <a:ext cx="7809786" cy="914757"/>
          </a:xfrm>
          <a:prstGeom prst="rect">
            <a:avLst/>
          </a:prstGeom>
          <a:noFill/>
          <a:ln/>
        </p:spPr>
        <p:txBody>
          <a:bodyPr wrap="square" lIns="0" tIns="0" rIns="0" bIns="0" rtlCol="0" anchor="t"/>
          <a:lstStyle/>
          <a:p>
            <a:pPr marL="0" indent="0">
              <a:lnSpc>
                <a:spcPts val="2400"/>
              </a:lnSpc>
              <a:buNone/>
            </a:pPr>
            <a:r>
              <a:rPr lang="en-US" sz="1500" dirty="0">
                <a:solidFill>
                  <a:srgbClr val="333F70"/>
                </a:solidFill>
                <a:latin typeface="Open Sans" pitchFamily="34" charset="0"/>
                <a:ea typeface="Open Sans" pitchFamily="34" charset="-122"/>
                <a:cs typeface="Open Sans" pitchFamily="34" charset="-120"/>
              </a:rPr>
              <a:t>Once your model is trained, SageMaker enables easy and seamless deployment to production environments. You can choose from various deployment options, including real-time inference, batch inference, and serverless deployment.</a:t>
            </a:r>
            <a:endParaRPr lang="en-US" sz="1500" dirty="0"/>
          </a:p>
        </p:txBody>
      </p:sp>
      <p:pic>
        <p:nvPicPr>
          <p:cNvPr id="5" name="Image 1" descr="preencoded.png"/>
          <p:cNvPicPr>
            <a:picLocks noChangeAspect="1"/>
          </p:cNvPicPr>
          <p:nvPr/>
        </p:nvPicPr>
        <p:blipFill>
          <a:blip r:embed="rId4"/>
          <a:stretch>
            <a:fillRect/>
          </a:stretch>
        </p:blipFill>
        <p:spPr>
          <a:xfrm>
            <a:off x="6153507" y="3130629"/>
            <a:ext cx="952976" cy="1524833"/>
          </a:xfrm>
          <a:prstGeom prst="rect">
            <a:avLst/>
          </a:prstGeom>
        </p:spPr>
      </p:pic>
      <p:sp>
        <p:nvSpPr>
          <p:cNvPr id="6" name="Text 2"/>
          <p:cNvSpPr/>
          <p:nvPr/>
        </p:nvSpPr>
        <p:spPr>
          <a:xfrm>
            <a:off x="7392353" y="3321129"/>
            <a:ext cx="2805827" cy="297775"/>
          </a:xfrm>
          <a:prstGeom prst="rect">
            <a:avLst/>
          </a:prstGeom>
          <a:noFill/>
          <a:ln/>
        </p:spPr>
        <p:txBody>
          <a:bodyPr wrap="none" lIns="0" tIns="0" rIns="0" bIns="0" rtlCol="0" anchor="t"/>
          <a:lstStyle/>
          <a:p>
            <a:pPr marL="0" indent="0" algn="l">
              <a:lnSpc>
                <a:spcPts val="2300"/>
              </a:lnSpc>
              <a:buNone/>
            </a:pPr>
            <a:r>
              <a:rPr lang="en-US" sz="1850" b="1" dirty="0">
                <a:solidFill>
                  <a:srgbClr val="333F70"/>
                </a:solidFill>
                <a:latin typeface="Unbounded" pitchFamily="34" charset="0"/>
                <a:ea typeface="Unbounded" pitchFamily="34" charset="-122"/>
                <a:cs typeface="Unbounded" pitchFamily="34" charset="-120"/>
              </a:rPr>
              <a:t>Model Deployment</a:t>
            </a:r>
            <a:endParaRPr lang="en-US" sz="1850" dirty="0"/>
          </a:p>
        </p:txBody>
      </p:sp>
      <p:sp>
        <p:nvSpPr>
          <p:cNvPr id="7" name="Text 3"/>
          <p:cNvSpPr/>
          <p:nvPr/>
        </p:nvSpPr>
        <p:spPr>
          <a:xfrm>
            <a:off x="7392353" y="3733205"/>
            <a:ext cx="6570940" cy="609838"/>
          </a:xfrm>
          <a:prstGeom prst="rect">
            <a:avLst/>
          </a:prstGeom>
          <a:noFill/>
          <a:ln/>
        </p:spPr>
        <p:txBody>
          <a:bodyPr wrap="square" lIns="0" tIns="0" rIns="0" bIns="0" rtlCol="0" anchor="t"/>
          <a:lstStyle/>
          <a:p>
            <a:pPr marL="0" indent="0" algn="l">
              <a:lnSpc>
                <a:spcPts val="2400"/>
              </a:lnSpc>
              <a:buNone/>
            </a:pPr>
            <a:r>
              <a:rPr lang="en-US" sz="1500" dirty="0">
                <a:solidFill>
                  <a:srgbClr val="333F70"/>
                </a:solidFill>
                <a:latin typeface="Open Sans" pitchFamily="34" charset="0"/>
                <a:ea typeface="Open Sans" pitchFamily="34" charset="-122"/>
                <a:cs typeface="Open Sans" pitchFamily="34" charset="-120"/>
              </a:rPr>
              <a:t>Deploy your trained model as a web service for real-time predictions or batch processing.</a:t>
            </a:r>
            <a:endParaRPr lang="en-US" sz="1500" dirty="0"/>
          </a:p>
        </p:txBody>
      </p:sp>
      <p:pic>
        <p:nvPicPr>
          <p:cNvPr id="8" name="Image 2" descr="preencoded.png"/>
          <p:cNvPicPr>
            <a:picLocks noChangeAspect="1"/>
          </p:cNvPicPr>
          <p:nvPr/>
        </p:nvPicPr>
        <p:blipFill>
          <a:blip r:embed="rId5"/>
          <a:stretch>
            <a:fillRect/>
          </a:stretch>
        </p:blipFill>
        <p:spPr>
          <a:xfrm>
            <a:off x="6153507" y="4655463"/>
            <a:ext cx="952976" cy="1524833"/>
          </a:xfrm>
          <a:prstGeom prst="rect">
            <a:avLst/>
          </a:prstGeom>
        </p:spPr>
      </p:pic>
      <p:sp>
        <p:nvSpPr>
          <p:cNvPr id="9" name="Text 4"/>
          <p:cNvSpPr/>
          <p:nvPr/>
        </p:nvSpPr>
        <p:spPr>
          <a:xfrm>
            <a:off x="7392353" y="4845963"/>
            <a:ext cx="3529251" cy="297775"/>
          </a:xfrm>
          <a:prstGeom prst="rect">
            <a:avLst/>
          </a:prstGeom>
          <a:noFill/>
          <a:ln/>
        </p:spPr>
        <p:txBody>
          <a:bodyPr wrap="none" lIns="0" tIns="0" rIns="0" bIns="0" rtlCol="0" anchor="t"/>
          <a:lstStyle/>
          <a:p>
            <a:pPr marL="0" indent="0" algn="l">
              <a:lnSpc>
                <a:spcPts val="2300"/>
              </a:lnSpc>
              <a:buNone/>
            </a:pPr>
            <a:r>
              <a:rPr lang="en-US" sz="1850" b="1" dirty="0">
                <a:solidFill>
                  <a:srgbClr val="333F70"/>
                </a:solidFill>
                <a:latin typeface="Unbounded" pitchFamily="34" charset="0"/>
                <a:ea typeface="Unbounded" pitchFamily="34" charset="-122"/>
                <a:cs typeface="Unbounded" pitchFamily="34" charset="-120"/>
              </a:rPr>
              <a:t>Endpoint Configuration</a:t>
            </a:r>
            <a:endParaRPr lang="en-US" sz="1850" dirty="0"/>
          </a:p>
        </p:txBody>
      </p:sp>
      <p:sp>
        <p:nvSpPr>
          <p:cNvPr id="10" name="Text 5"/>
          <p:cNvSpPr/>
          <p:nvPr/>
        </p:nvSpPr>
        <p:spPr>
          <a:xfrm>
            <a:off x="7392353" y="5258038"/>
            <a:ext cx="6570940" cy="609838"/>
          </a:xfrm>
          <a:prstGeom prst="rect">
            <a:avLst/>
          </a:prstGeom>
          <a:noFill/>
          <a:ln/>
        </p:spPr>
        <p:txBody>
          <a:bodyPr wrap="square" lIns="0" tIns="0" rIns="0" bIns="0" rtlCol="0" anchor="t"/>
          <a:lstStyle/>
          <a:p>
            <a:pPr marL="0" indent="0" algn="l">
              <a:lnSpc>
                <a:spcPts val="2400"/>
              </a:lnSpc>
              <a:buNone/>
            </a:pPr>
            <a:r>
              <a:rPr lang="en-US" sz="1500" dirty="0">
                <a:solidFill>
                  <a:srgbClr val="333F70"/>
                </a:solidFill>
                <a:latin typeface="Open Sans" pitchFamily="34" charset="0"/>
                <a:ea typeface="Open Sans" pitchFamily="34" charset="-122"/>
                <a:cs typeface="Open Sans" pitchFamily="34" charset="-120"/>
              </a:rPr>
              <a:t>Configure the deployment environment, including instance type, resources, and scaling options, for optimal performance.</a:t>
            </a:r>
            <a:endParaRPr lang="en-US" sz="1500" dirty="0"/>
          </a:p>
        </p:txBody>
      </p:sp>
      <p:pic>
        <p:nvPicPr>
          <p:cNvPr id="11" name="Image 3" descr="preencoded.png"/>
          <p:cNvPicPr>
            <a:picLocks noChangeAspect="1"/>
          </p:cNvPicPr>
          <p:nvPr/>
        </p:nvPicPr>
        <p:blipFill>
          <a:blip r:embed="rId6"/>
          <a:stretch>
            <a:fillRect/>
          </a:stretch>
        </p:blipFill>
        <p:spPr>
          <a:xfrm>
            <a:off x="6153507" y="6180296"/>
            <a:ext cx="952976" cy="1524833"/>
          </a:xfrm>
          <a:prstGeom prst="rect">
            <a:avLst/>
          </a:prstGeom>
        </p:spPr>
      </p:pic>
      <p:sp>
        <p:nvSpPr>
          <p:cNvPr id="12" name="Text 6"/>
          <p:cNvSpPr/>
          <p:nvPr/>
        </p:nvSpPr>
        <p:spPr>
          <a:xfrm>
            <a:off x="7392353" y="6370796"/>
            <a:ext cx="2644616" cy="297775"/>
          </a:xfrm>
          <a:prstGeom prst="rect">
            <a:avLst/>
          </a:prstGeom>
          <a:noFill/>
          <a:ln/>
        </p:spPr>
        <p:txBody>
          <a:bodyPr wrap="none" lIns="0" tIns="0" rIns="0" bIns="0" rtlCol="0" anchor="t"/>
          <a:lstStyle/>
          <a:p>
            <a:pPr marL="0" indent="0" algn="l">
              <a:lnSpc>
                <a:spcPts val="2300"/>
              </a:lnSpc>
              <a:buNone/>
            </a:pPr>
            <a:r>
              <a:rPr lang="en-US" sz="1850" b="1" dirty="0">
                <a:solidFill>
                  <a:srgbClr val="333F70"/>
                </a:solidFill>
                <a:latin typeface="Unbounded" pitchFamily="34" charset="0"/>
                <a:ea typeface="Unbounded" pitchFamily="34" charset="-122"/>
                <a:cs typeface="Unbounded" pitchFamily="34" charset="-120"/>
              </a:rPr>
              <a:t>Model Monitoring</a:t>
            </a:r>
            <a:endParaRPr lang="en-US" sz="1850" dirty="0"/>
          </a:p>
        </p:txBody>
      </p:sp>
      <p:sp>
        <p:nvSpPr>
          <p:cNvPr id="13" name="Text 7"/>
          <p:cNvSpPr/>
          <p:nvPr/>
        </p:nvSpPr>
        <p:spPr>
          <a:xfrm>
            <a:off x="7392353" y="6782872"/>
            <a:ext cx="6570940" cy="609838"/>
          </a:xfrm>
          <a:prstGeom prst="rect">
            <a:avLst/>
          </a:prstGeom>
          <a:noFill/>
          <a:ln/>
        </p:spPr>
        <p:txBody>
          <a:bodyPr wrap="square" lIns="0" tIns="0" rIns="0" bIns="0" rtlCol="0" anchor="t"/>
          <a:lstStyle/>
          <a:p>
            <a:pPr marL="0" indent="0" algn="l">
              <a:lnSpc>
                <a:spcPts val="2400"/>
              </a:lnSpc>
              <a:buNone/>
            </a:pPr>
            <a:r>
              <a:rPr lang="en-US" sz="1500" dirty="0">
                <a:solidFill>
                  <a:srgbClr val="333F70"/>
                </a:solidFill>
                <a:latin typeface="Open Sans" pitchFamily="34" charset="0"/>
                <a:ea typeface="Open Sans" pitchFamily="34" charset="-122"/>
                <a:cs typeface="Open Sans" pitchFamily="34" charset="-120"/>
              </a:rPr>
              <a:t>Continuously monitor your deployed models to track their performance, detect data drift, and ensure model integrity.</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11386" y="793194"/>
            <a:ext cx="7921228" cy="1637705"/>
          </a:xfrm>
          <a:prstGeom prst="rect">
            <a:avLst/>
          </a:prstGeom>
          <a:noFill/>
          <a:ln/>
        </p:spPr>
        <p:txBody>
          <a:bodyPr wrap="square" lIns="0" tIns="0" rIns="0" bIns="0" rtlCol="0" anchor="t"/>
          <a:lstStyle/>
          <a:p>
            <a:pPr marL="0" indent="0">
              <a:lnSpc>
                <a:spcPts val="4250"/>
              </a:lnSpc>
              <a:buNone/>
            </a:pPr>
            <a:r>
              <a:rPr lang="en-US" sz="3400" b="1" dirty="0">
                <a:solidFill>
                  <a:srgbClr val="333F70"/>
                </a:solidFill>
                <a:latin typeface="Unbounded" pitchFamily="34" charset="0"/>
                <a:ea typeface="Unbounded" pitchFamily="34" charset="-122"/>
                <a:cs typeface="Unbounded" pitchFamily="34" charset="-120"/>
              </a:rPr>
              <a:t>SageMaker Pipelines: Automating Your ML Workflow</a:t>
            </a:r>
            <a:endParaRPr lang="en-US" sz="3400" dirty="0"/>
          </a:p>
        </p:txBody>
      </p:sp>
      <p:sp>
        <p:nvSpPr>
          <p:cNvPr id="4" name="Text 1"/>
          <p:cNvSpPr/>
          <p:nvPr/>
        </p:nvSpPr>
        <p:spPr>
          <a:xfrm>
            <a:off x="611386" y="2692837"/>
            <a:ext cx="7921228" cy="838319"/>
          </a:xfrm>
          <a:prstGeom prst="rect">
            <a:avLst/>
          </a:prstGeom>
          <a:noFill/>
          <a:ln/>
        </p:spPr>
        <p:txBody>
          <a:bodyPr wrap="square" lIns="0" tIns="0" rIns="0" bIns="0" rtlCol="0" anchor="t"/>
          <a:lstStyle/>
          <a:p>
            <a:pPr marL="0" indent="0">
              <a:lnSpc>
                <a:spcPts val="2200"/>
              </a:lnSpc>
              <a:buNone/>
            </a:pPr>
            <a:r>
              <a:rPr lang="en-US" sz="1350" dirty="0">
                <a:solidFill>
                  <a:srgbClr val="333F70"/>
                </a:solidFill>
                <a:latin typeface="Open Sans" pitchFamily="34" charset="0"/>
                <a:ea typeface="Open Sans" pitchFamily="34" charset="-122"/>
                <a:cs typeface="Open Sans" pitchFamily="34" charset="-120"/>
              </a:rPr>
              <a:t>SageMaker Pipelines provides a framework for building, automating, and managing end-to-end ML workflows. It enables you to define a series of steps, from data preparation to model deployment, and automate the execution of these steps.</a:t>
            </a:r>
            <a:endParaRPr lang="en-US" sz="1350" dirty="0"/>
          </a:p>
        </p:txBody>
      </p:sp>
      <p:sp>
        <p:nvSpPr>
          <p:cNvPr id="5" name="Shape 2"/>
          <p:cNvSpPr/>
          <p:nvPr/>
        </p:nvSpPr>
        <p:spPr>
          <a:xfrm>
            <a:off x="611386" y="3727609"/>
            <a:ext cx="7921228" cy="3708797"/>
          </a:xfrm>
          <a:prstGeom prst="roundRect">
            <a:avLst>
              <a:gd name="adj" fmla="val 1978"/>
            </a:avLst>
          </a:prstGeom>
          <a:noFill/>
          <a:ln w="7620">
            <a:solidFill>
              <a:srgbClr val="000000">
                <a:alpha val="8000"/>
              </a:srgbClr>
            </a:solidFill>
            <a:prstDash val="solid"/>
          </a:ln>
        </p:spPr>
      </p:sp>
      <p:sp>
        <p:nvSpPr>
          <p:cNvPr id="6" name="Shape 3"/>
          <p:cNvSpPr/>
          <p:nvPr/>
        </p:nvSpPr>
        <p:spPr>
          <a:xfrm>
            <a:off x="619006" y="3735229"/>
            <a:ext cx="7905988" cy="504230"/>
          </a:xfrm>
          <a:prstGeom prst="rect">
            <a:avLst/>
          </a:prstGeom>
          <a:solidFill>
            <a:srgbClr val="FFFFFF">
              <a:alpha val="4000"/>
            </a:srgbClr>
          </a:solidFill>
          <a:ln/>
        </p:spPr>
      </p:sp>
      <p:sp>
        <p:nvSpPr>
          <p:cNvPr id="7" name="Text 4"/>
          <p:cNvSpPr/>
          <p:nvPr/>
        </p:nvSpPr>
        <p:spPr>
          <a:xfrm>
            <a:off x="793671" y="3847624"/>
            <a:ext cx="3599855" cy="279440"/>
          </a:xfrm>
          <a:prstGeom prst="rect">
            <a:avLst/>
          </a:prstGeom>
          <a:noFill/>
          <a:ln/>
        </p:spPr>
        <p:txBody>
          <a:bodyPr wrap="none" lIns="0" tIns="0" rIns="0" bIns="0" rtlCol="0" anchor="t"/>
          <a:lstStyle/>
          <a:p>
            <a:pPr marL="0" indent="0">
              <a:lnSpc>
                <a:spcPts val="2200"/>
              </a:lnSpc>
              <a:buNone/>
            </a:pPr>
            <a:r>
              <a:rPr lang="en-US" sz="1350" dirty="0">
                <a:solidFill>
                  <a:srgbClr val="333F70"/>
                </a:solidFill>
                <a:latin typeface="Open Sans" pitchFamily="34" charset="0"/>
                <a:ea typeface="Open Sans" pitchFamily="34" charset="-122"/>
                <a:cs typeface="Open Sans" pitchFamily="34" charset="-120"/>
              </a:rPr>
              <a:t>Feature</a:t>
            </a:r>
            <a:endParaRPr lang="en-US" sz="1350" dirty="0"/>
          </a:p>
        </p:txBody>
      </p:sp>
      <p:sp>
        <p:nvSpPr>
          <p:cNvPr id="8" name="Text 5"/>
          <p:cNvSpPr/>
          <p:nvPr/>
        </p:nvSpPr>
        <p:spPr>
          <a:xfrm>
            <a:off x="4750475" y="3847624"/>
            <a:ext cx="3599855" cy="279440"/>
          </a:xfrm>
          <a:prstGeom prst="rect">
            <a:avLst/>
          </a:prstGeom>
          <a:noFill/>
          <a:ln/>
        </p:spPr>
        <p:txBody>
          <a:bodyPr wrap="none" lIns="0" tIns="0" rIns="0" bIns="0" rtlCol="0" anchor="t"/>
          <a:lstStyle/>
          <a:p>
            <a:pPr marL="0" indent="0">
              <a:lnSpc>
                <a:spcPts val="2200"/>
              </a:lnSpc>
              <a:buNone/>
            </a:pPr>
            <a:r>
              <a:rPr lang="en-US" sz="1350" dirty="0">
                <a:solidFill>
                  <a:srgbClr val="333F70"/>
                </a:solidFill>
                <a:latin typeface="Open Sans" pitchFamily="34" charset="0"/>
                <a:ea typeface="Open Sans" pitchFamily="34" charset="-122"/>
                <a:cs typeface="Open Sans" pitchFamily="34" charset="-120"/>
              </a:rPr>
              <a:t>Description</a:t>
            </a:r>
            <a:endParaRPr lang="en-US" sz="1350" dirty="0"/>
          </a:p>
        </p:txBody>
      </p:sp>
      <p:sp>
        <p:nvSpPr>
          <p:cNvPr id="9" name="Shape 6"/>
          <p:cNvSpPr/>
          <p:nvPr/>
        </p:nvSpPr>
        <p:spPr>
          <a:xfrm>
            <a:off x="619006" y="4239458"/>
            <a:ext cx="7905988" cy="1063109"/>
          </a:xfrm>
          <a:prstGeom prst="rect">
            <a:avLst/>
          </a:prstGeom>
          <a:solidFill>
            <a:srgbClr val="000000">
              <a:alpha val="4000"/>
            </a:srgbClr>
          </a:solidFill>
          <a:ln/>
        </p:spPr>
      </p:sp>
      <p:sp>
        <p:nvSpPr>
          <p:cNvPr id="10" name="Text 7"/>
          <p:cNvSpPr/>
          <p:nvPr/>
        </p:nvSpPr>
        <p:spPr>
          <a:xfrm>
            <a:off x="793671" y="4351853"/>
            <a:ext cx="3599855" cy="279440"/>
          </a:xfrm>
          <a:prstGeom prst="rect">
            <a:avLst/>
          </a:prstGeom>
          <a:noFill/>
          <a:ln/>
        </p:spPr>
        <p:txBody>
          <a:bodyPr wrap="none" lIns="0" tIns="0" rIns="0" bIns="0" rtlCol="0" anchor="t"/>
          <a:lstStyle/>
          <a:p>
            <a:pPr marL="0" indent="0">
              <a:lnSpc>
                <a:spcPts val="2200"/>
              </a:lnSpc>
              <a:buNone/>
            </a:pPr>
            <a:r>
              <a:rPr lang="en-US" sz="1350" dirty="0">
                <a:solidFill>
                  <a:srgbClr val="333F70"/>
                </a:solidFill>
                <a:latin typeface="Open Sans" pitchFamily="34" charset="0"/>
                <a:ea typeface="Open Sans" pitchFamily="34" charset="-122"/>
                <a:cs typeface="Open Sans" pitchFamily="34" charset="-120"/>
              </a:rPr>
              <a:t>Workflow Orchestration</a:t>
            </a:r>
            <a:endParaRPr lang="en-US" sz="1350" dirty="0"/>
          </a:p>
        </p:txBody>
      </p:sp>
      <p:sp>
        <p:nvSpPr>
          <p:cNvPr id="11" name="Text 8"/>
          <p:cNvSpPr/>
          <p:nvPr/>
        </p:nvSpPr>
        <p:spPr>
          <a:xfrm>
            <a:off x="4750475" y="4351853"/>
            <a:ext cx="3599855" cy="838319"/>
          </a:xfrm>
          <a:prstGeom prst="rect">
            <a:avLst/>
          </a:prstGeom>
          <a:noFill/>
          <a:ln/>
        </p:spPr>
        <p:txBody>
          <a:bodyPr wrap="square" lIns="0" tIns="0" rIns="0" bIns="0" rtlCol="0" anchor="t"/>
          <a:lstStyle/>
          <a:p>
            <a:pPr marL="0" indent="0">
              <a:lnSpc>
                <a:spcPts val="2200"/>
              </a:lnSpc>
              <a:buNone/>
            </a:pPr>
            <a:r>
              <a:rPr lang="en-US" sz="1350" dirty="0">
                <a:solidFill>
                  <a:srgbClr val="333F70"/>
                </a:solidFill>
                <a:latin typeface="Open Sans" pitchFamily="34" charset="0"/>
                <a:ea typeface="Open Sans" pitchFamily="34" charset="-122"/>
                <a:cs typeface="Open Sans" pitchFamily="34" charset="-120"/>
              </a:rPr>
              <a:t>Define and manage complex ML workflows, including data processing, model training, and deployment.</a:t>
            </a:r>
            <a:endParaRPr lang="en-US" sz="1350" dirty="0"/>
          </a:p>
        </p:txBody>
      </p:sp>
      <p:sp>
        <p:nvSpPr>
          <p:cNvPr id="12" name="Shape 9"/>
          <p:cNvSpPr/>
          <p:nvPr/>
        </p:nvSpPr>
        <p:spPr>
          <a:xfrm>
            <a:off x="619006" y="5302568"/>
            <a:ext cx="7905988" cy="1063109"/>
          </a:xfrm>
          <a:prstGeom prst="rect">
            <a:avLst/>
          </a:prstGeom>
          <a:solidFill>
            <a:srgbClr val="FFFFFF">
              <a:alpha val="4000"/>
            </a:srgbClr>
          </a:solidFill>
          <a:ln/>
        </p:spPr>
      </p:sp>
      <p:sp>
        <p:nvSpPr>
          <p:cNvPr id="13" name="Text 10"/>
          <p:cNvSpPr/>
          <p:nvPr/>
        </p:nvSpPr>
        <p:spPr>
          <a:xfrm>
            <a:off x="793671" y="5414963"/>
            <a:ext cx="3599855" cy="279440"/>
          </a:xfrm>
          <a:prstGeom prst="rect">
            <a:avLst/>
          </a:prstGeom>
          <a:noFill/>
          <a:ln/>
        </p:spPr>
        <p:txBody>
          <a:bodyPr wrap="none" lIns="0" tIns="0" rIns="0" bIns="0" rtlCol="0" anchor="t"/>
          <a:lstStyle/>
          <a:p>
            <a:pPr marL="0" indent="0">
              <a:lnSpc>
                <a:spcPts val="2200"/>
              </a:lnSpc>
              <a:buNone/>
            </a:pPr>
            <a:r>
              <a:rPr lang="en-US" sz="1350" dirty="0">
                <a:solidFill>
                  <a:srgbClr val="333F70"/>
                </a:solidFill>
                <a:latin typeface="Open Sans" pitchFamily="34" charset="0"/>
                <a:ea typeface="Open Sans" pitchFamily="34" charset="-122"/>
                <a:cs typeface="Open Sans" pitchFamily="34" charset="-120"/>
              </a:rPr>
              <a:t>Version Control</a:t>
            </a:r>
            <a:endParaRPr lang="en-US" sz="1350" dirty="0"/>
          </a:p>
        </p:txBody>
      </p:sp>
      <p:sp>
        <p:nvSpPr>
          <p:cNvPr id="14" name="Text 11"/>
          <p:cNvSpPr/>
          <p:nvPr/>
        </p:nvSpPr>
        <p:spPr>
          <a:xfrm>
            <a:off x="4750475" y="5414963"/>
            <a:ext cx="3599855" cy="838319"/>
          </a:xfrm>
          <a:prstGeom prst="rect">
            <a:avLst/>
          </a:prstGeom>
          <a:noFill/>
          <a:ln/>
        </p:spPr>
        <p:txBody>
          <a:bodyPr wrap="square" lIns="0" tIns="0" rIns="0" bIns="0" rtlCol="0" anchor="t"/>
          <a:lstStyle/>
          <a:p>
            <a:pPr marL="0" indent="0">
              <a:lnSpc>
                <a:spcPts val="2200"/>
              </a:lnSpc>
              <a:buNone/>
            </a:pPr>
            <a:r>
              <a:rPr lang="en-US" sz="1350" dirty="0">
                <a:solidFill>
                  <a:srgbClr val="333F70"/>
                </a:solidFill>
                <a:latin typeface="Open Sans" pitchFamily="34" charset="0"/>
                <a:ea typeface="Open Sans" pitchFamily="34" charset="-122"/>
                <a:cs typeface="Open Sans" pitchFamily="34" charset="-120"/>
              </a:rPr>
              <a:t>Track changes to your pipeline code, making it easier to collaborate, reproduce results, and roll back to previous versions.</a:t>
            </a:r>
            <a:endParaRPr lang="en-US" sz="1350" dirty="0"/>
          </a:p>
        </p:txBody>
      </p:sp>
      <p:sp>
        <p:nvSpPr>
          <p:cNvPr id="15" name="Shape 12"/>
          <p:cNvSpPr/>
          <p:nvPr/>
        </p:nvSpPr>
        <p:spPr>
          <a:xfrm>
            <a:off x="619006" y="6365677"/>
            <a:ext cx="7905988" cy="1063109"/>
          </a:xfrm>
          <a:prstGeom prst="rect">
            <a:avLst/>
          </a:prstGeom>
          <a:solidFill>
            <a:srgbClr val="000000">
              <a:alpha val="4000"/>
            </a:srgbClr>
          </a:solidFill>
          <a:ln/>
        </p:spPr>
      </p:sp>
      <p:sp>
        <p:nvSpPr>
          <p:cNvPr id="16" name="Text 13"/>
          <p:cNvSpPr/>
          <p:nvPr/>
        </p:nvSpPr>
        <p:spPr>
          <a:xfrm>
            <a:off x="793671" y="6478072"/>
            <a:ext cx="3599855" cy="279440"/>
          </a:xfrm>
          <a:prstGeom prst="rect">
            <a:avLst/>
          </a:prstGeom>
          <a:noFill/>
          <a:ln/>
        </p:spPr>
        <p:txBody>
          <a:bodyPr wrap="none" lIns="0" tIns="0" rIns="0" bIns="0" rtlCol="0" anchor="t"/>
          <a:lstStyle/>
          <a:p>
            <a:pPr marL="0" indent="0">
              <a:lnSpc>
                <a:spcPts val="2200"/>
              </a:lnSpc>
              <a:buNone/>
            </a:pPr>
            <a:r>
              <a:rPr lang="en-US" sz="1350" dirty="0">
                <a:solidFill>
                  <a:srgbClr val="333F70"/>
                </a:solidFill>
                <a:latin typeface="Open Sans" pitchFamily="34" charset="0"/>
                <a:ea typeface="Open Sans" pitchFamily="34" charset="-122"/>
                <a:cs typeface="Open Sans" pitchFamily="34" charset="-120"/>
              </a:rPr>
              <a:t>Reusable Components</a:t>
            </a:r>
            <a:endParaRPr lang="en-US" sz="1350" dirty="0"/>
          </a:p>
        </p:txBody>
      </p:sp>
      <p:sp>
        <p:nvSpPr>
          <p:cNvPr id="17" name="Text 14"/>
          <p:cNvSpPr/>
          <p:nvPr/>
        </p:nvSpPr>
        <p:spPr>
          <a:xfrm>
            <a:off x="4750475" y="6478072"/>
            <a:ext cx="3599855" cy="838319"/>
          </a:xfrm>
          <a:prstGeom prst="rect">
            <a:avLst/>
          </a:prstGeom>
          <a:noFill/>
          <a:ln/>
        </p:spPr>
        <p:txBody>
          <a:bodyPr wrap="square" lIns="0" tIns="0" rIns="0" bIns="0" rtlCol="0" anchor="t"/>
          <a:lstStyle/>
          <a:p>
            <a:pPr marL="0" indent="0">
              <a:lnSpc>
                <a:spcPts val="2200"/>
              </a:lnSpc>
              <a:buNone/>
            </a:pPr>
            <a:r>
              <a:rPr lang="en-US" sz="1350" dirty="0">
                <a:solidFill>
                  <a:srgbClr val="333F70"/>
                </a:solidFill>
                <a:latin typeface="Open Sans" pitchFamily="34" charset="0"/>
                <a:ea typeface="Open Sans" pitchFamily="34" charset="-122"/>
                <a:cs typeface="Open Sans" pitchFamily="34" charset="-120"/>
              </a:rPr>
              <a:t>Create reusable components, such as data preprocessing steps and model training scripts, for efficient pipeline development.</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963126" y="701397"/>
            <a:ext cx="8190548" cy="851297"/>
          </a:xfrm>
          <a:prstGeom prst="rect">
            <a:avLst/>
          </a:prstGeom>
          <a:noFill/>
          <a:ln/>
        </p:spPr>
        <p:txBody>
          <a:bodyPr wrap="square" lIns="0" tIns="0" rIns="0" bIns="0" rtlCol="0" anchor="t"/>
          <a:lstStyle/>
          <a:p>
            <a:pPr marL="0" indent="0">
              <a:lnSpc>
                <a:spcPts val="3350"/>
              </a:lnSpc>
              <a:buNone/>
            </a:pPr>
            <a:r>
              <a:rPr lang="en-US" sz="2650" b="1" dirty="0">
                <a:solidFill>
                  <a:srgbClr val="333F70"/>
                </a:solidFill>
                <a:latin typeface="Unbounded" pitchFamily="34" charset="0"/>
                <a:ea typeface="Unbounded" pitchFamily="34" charset="-122"/>
                <a:cs typeface="Unbounded" pitchFamily="34" charset="-120"/>
              </a:rPr>
              <a:t>SageMaker Ground Truth: Efficient Data Labeling</a:t>
            </a:r>
            <a:endParaRPr lang="en-US" sz="2650" dirty="0"/>
          </a:p>
        </p:txBody>
      </p:sp>
      <p:sp>
        <p:nvSpPr>
          <p:cNvPr id="4" name="Text 1"/>
          <p:cNvSpPr/>
          <p:nvPr/>
        </p:nvSpPr>
        <p:spPr>
          <a:xfrm>
            <a:off x="5963126" y="1757005"/>
            <a:ext cx="8190548" cy="435769"/>
          </a:xfrm>
          <a:prstGeom prst="rect">
            <a:avLst/>
          </a:prstGeom>
          <a:noFill/>
          <a:ln/>
        </p:spPr>
        <p:txBody>
          <a:bodyPr wrap="square" lIns="0" tIns="0" rIns="0" bIns="0" rtlCol="0" anchor="t"/>
          <a:lstStyle/>
          <a:p>
            <a:pPr marL="0" indent="0">
              <a:lnSpc>
                <a:spcPts val="1700"/>
              </a:lnSpc>
              <a:buNone/>
            </a:pPr>
            <a:r>
              <a:rPr lang="en-US" sz="1050" dirty="0">
                <a:solidFill>
                  <a:srgbClr val="333F70"/>
                </a:solidFill>
                <a:latin typeface="Open Sans" pitchFamily="34" charset="0"/>
                <a:ea typeface="Open Sans" pitchFamily="34" charset="-122"/>
                <a:cs typeface="Open Sans" pitchFamily="34" charset="-120"/>
              </a:rPr>
              <a:t>SageMaker Ground Truth is a service that simplifies the process of labeling data for machine learning. It provides tools and workflows for managing, labeling, and validating data, enabling you to build high-quality training datasets.</a:t>
            </a:r>
            <a:endParaRPr lang="en-US" sz="1050" dirty="0"/>
          </a:p>
        </p:txBody>
      </p:sp>
      <p:pic>
        <p:nvPicPr>
          <p:cNvPr id="5" name="Image 1" descr="preencoded.png"/>
          <p:cNvPicPr>
            <a:picLocks noChangeAspect="1"/>
          </p:cNvPicPr>
          <p:nvPr/>
        </p:nvPicPr>
        <p:blipFill>
          <a:blip r:embed="rId4"/>
          <a:stretch>
            <a:fillRect/>
          </a:stretch>
        </p:blipFill>
        <p:spPr>
          <a:xfrm>
            <a:off x="5963126" y="2346008"/>
            <a:ext cx="340519" cy="340519"/>
          </a:xfrm>
          <a:prstGeom prst="rect">
            <a:avLst/>
          </a:prstGeom>
        </p:spPr>
      </p:pic>
      <p:sp>
        <p:nvSpPr>
          <p:cNvPr id="6" name="Text 2"/>
          <p:cNvSpPr/>
          <p:nvPr/>
        </p:nvSpPr>
        <p:spPr>
          <a:xfrm>
            <a:off x="5963126" y="2822734"/>
            <a:ext cx="1763792" cy="212765"/>
          </a:xfrm>
          <a:prstGeom prst="rect">
            <a:avLst/>
          </a:prstGeom>
          <a:noFill/>
          <a:ln/>
        </p:spPr>
        <p:txBody>
          <a:bodyPr wrap="none" lIns="0" tIns="0" rIns="0" bIns="0" rtlCol="0" anchor="t"/>
          <a:lstStyle/>
          <a:p>
            <a:pPr marL="0" indent="0" algn="l">
              <a:lnSpc>
                <a:spcPts val="1650"/>
              </a:lnSpc>
              <a:buNone/>
            </a:pPr>
            <a:r>
              <a:rPr lang="en-US" sz="1300" b="1" dirty="0">
                <a:solidFill>
                  <a:srgbClr val="333F70"/>
                </a:solidFill>
                <a:latin typeface="Unbounded" pitchFamily="34" charset="0"/>
                <a:ea typeface="Unbounded" pitchFamily="34" charset="-122"/>
                <a:cs typeface="Unbounded" pitchFamily="34" charset="-120"/>
              </a:rPr>
              <a:t>Manual Labeling</a:t>
            </a:r>
            <a:endParaRPr lang="en-US" sz="1300" dirty="0"/>
          </a:p>
        </p:txBody>
      </p:sp>
      <p:sp>
        <p:nvSpPr>
          <p:cNvPr id="7" name="Text 3"/>
          <p:cNvSpPr/>
          <p:nvPr/>
        </p:nvSpPr>
        <p:spPr>
          <a:xfrm>
            <a:off x="5963126" y="3117175"/>
            <a:ext cx="8190548" cy="217884"/>
          </a:xfrm>
          <a:prstGeom prst="rect">
            <a:avLst/>
          </a:prstGeom>
          <a:noFill/>
          <a:ln/>
        </p:spPr>
        <p:txBody>
          <a:bodyPr wrap="none" lIns="0" tIns="0" rIns="0" bIns="0" rtlCol="0" anchor="t"/>
          <a:lstStyle/>
          <a:p>
            <a:pPr marL="0" indent="0" algn="l">
              <a:lnSpc>
                <a:spcPts val="1700"/>
              </a:lnSpc>
              <a:buNone/>
            </a:pPr>
            <a:r>
              <a:rPr lang="en-US" sz="1050" dirty="0">
                <a:solidFill>
                  <a:srgbClr val="333F70"/>
                </a:solidFill>
                <a:latin typeface="Open Sans" pitchFamily="34" charset="0"/>
                <a:ea typeface="Open Sans" pitchFamily="34" charset="-122"/>
                <a:cs typeface="Open Sans" pitchFamily="34" charset="-120"/>
              </a:rPr>
              <a:t>Label data manually through a user-friendly interface, allowing for accurate and precise annotations.</a:t>
            </a:r>
            <a:endParaRPr lang="en-US" sz="1050" dirty="0"/>
          </a:p>
        </p:txBody>
      </p:sp>
      <p:pic>
        <p:nvPicPr>
          <p:cNvPr id="8" name="Image 2" descr="preencoded.png"/>
          <p:cNvPicPr>
            <a:picLocks noChangeAspect="1"/>
          </p:cNvPicPr>
          <p:nvPr/>
        </p:nvPicPr>
        <p:blipFill>
          <a:blip r:embed="rId5"/>
          <a:stretch>
            <a:fillRect/>
          </a:stretch>
        </p:blipFill>
        <p:spPr>
          <a:xfrm>
            <a:off x="5963126" y="3743682"/>
            <a:ext cx="340519" cy="340519"/>
          </a:xfrm>
          <a:prstGeom prst="rect">
            <a:avLst/>
          </a:prstGeom>
        </p:spPr>
      </p:pic>
      <p:sp>
        <p:nvSpPr>
          <p:cNvPr id="9" name="Text 4"/>
          <p:cNvSpPr/>
          <p:nvPr/>
        </p:nvSpPr>
        <p:spPr>
          <a:xfrm>
            <a:off x="5963126" y="4220408"/>
            <a:ext cx="2188369" cy="212765"/>
          </a:xfrm>
          <a:prstGeom prst="rect">
            <a:avLst/>
          </a:prstGeom>
          <a:noFill/>
          <a:ln/>
        </p:spPr>
        <p:txBody>
          <a:bodyPr wrap="none" lIns="0" tIns="0" rIns="0" bIns="0" rtlCol="0" anchor="t"/>
          <a:lstStyle/>
          <a:p>
            <a:pPr marL="0" indent="0" algn="l">
              <a:lnSpc>
                <a:spcPts val="1650"/>
              </a:lnSpc>
              <a:buNone/>
            </a:pPr>
            <a:r>
              <a:rPr lang="en-US" sz="1300" b="1" dirty="0">
                <a:solidFill>
                  <a:srgbClr val="333F70"/>
                </a:solidFill>
                <a:latin typeface="Unbounded" pitchFamily="34" charset="0"/>
                <a:ea typeface="Unbounded" pitchFamily="34" charset="-122"/>
                <a:cs typeface="Unbounded" pitchFamily="34" charset="-120"/>
              </a:rPr>
              <a:t>Automated Labeling</a:t>
            </a:r>
            <a:endParaRPr lang="en-US" sz="1300" dirty="0"/>
          </a:p>
        </p:txBody>
      </p:sp>
      <p:sp>
        <p:nvSpPr>
          <p:cNvPr id="10" name="Text 5"/>
          <p:cNvSpPr/>
          <p:nvPr/>
        </p:nvSpPr>
        <p:spPr>
          <a:xfrm>
            <a:off x="5963126" y="4514850"/>
            <a:ext cx="8190548" cy="217884"/>
          </a:xfrm>
          <a:prstGeom prst="rect">
            <a:avLst/>
          </a:prstGeom>
          <a:noFill/>
          <a:ln/>
        </p:spPr>
        <p:txBody>
          <a:bodyPr wrap="none" lIns="0" tIns="0" rIns="0" bIns="0" rtlCol="0" anchor="t"/>
          <a:lstStyle/>
          <a:p>
            <a:pPr marL="0" indent="0" algn="l">
              <a:lnSpc>
                <a:spcPts val="1700"/>
              </a:lnSpc>
              <a:buNone/>
            </a:pPr>
            <a:r>
              <a:rPr lang="en-US" sz="1050" dirty="0">
                <a:solidFill>
                  <a:srgbClr val="333F70"/>
                </a:solidFill>
                <a:latin typeface="Open Sans" pitchFamily="34" charset="0"/>
                <a:ea typeface="Open Sans" pitchFamily="34" charset="-122"/>
                <a:cs typeface="Open Sans" pitchFamily="34" charset="-120"/>
              </a:rPr>
              <a:t>Utilize pre-trained models and algorithms to automate the labeling process, accelerating the dataset creation process.</a:t>
            </a:r>
            <a:endParaRPr lang="en-US" sz="1050" dirty="0"/>
          </a:p>
        </p:txBody>
      </p:sp>
      <p:pic>
        <p:nvPicPr>
          <p:cNvPr id="11" name="Image 3" descr="preencoded.png"/>
          <p:cNvPicPr>
            <a:picLocks noChangeAspect="1"/>
          </p:cNvPicPr>
          <p:nvPr/>
        </p:nvPicPr>
        <p:blipFill>
          <a:blip r:embed="rId6"/>
          <a:stretch>
            <a:fillRect/>
          </a:stretch>
        </p:blipFill>
        <p:spPr>
          <a:xfrm>
            <a:off x="5963126" y="5141357"/>
            <a:ext cx="340519" cy="340519"/>
          </a:xfrm>
          <a:prstGeom prst="rect">
            <a:avLst/>
          </a:prstGeom>
        </p:spPr>
      </p:pic>
      <p:sp>
        <p:nvSpPr>
          <p:cNvPr id="12" name="Text 6"/>
          <p:cNvSpPr/>
          <p:nvPr/>
        </p:nvSpPr>
        <p:spPr>
          <a:xfrm>
            <a:off x="5963126" y="5618083"/>
            <a:ext cx="1702594" cy="212765"/>
          </a:xfrm>
          <a:prstGeom prst="rect">
            <a:avLst/>
          </a:prstGeom>
          <a:noFill/>
          <a:ln/>
        </p:spPr>
        <p:txBody>
          <a:bodyPr wrap="none" lIns="0" tIns="0" rIns="0" bIns="0" rtlCol="0" anchor="t"/>
          <a:lstStyle/>
          <a:p>
            <a:pPr marL="0" indent="0" algn="l">
              <a:lnSpc>
                <a:spcPts val="1650"/>
              </a:lnSpc>
              <a:buNone/>
            </a:pPr>
            <a:r>
              <a:rPr lang="en-US" sz="1300" b="1" dirty="0">
                <a:solidFill>
                  <a:srgbClr val="333F70"/>
                </a:solidFill>
                <a:latin typeface="Unbounded" pitchFamily="34" charset="0"/>
                <a:ea typeface="Unbounded" pitchFamily="34" charset="-122"/>
                <a:cs typeface="Unbounded" pitchFamily="34" charset="-120"/>
              </a:rPr>
              <a:t>Crowd Labeling</a:t>
            </a:r>
            <a:endParaRPr lang="en-US" sz="1300" dirty="0"/>
          </a:p>
        </p:txBody>
      </p:sp>
      <p:sp>
        <p:nvSpPr>
          <p:cNvPr id="13" name="Text 7"/>
          <p:cNvSpPr/>
          <p:nvPr/>
        </p:nvSpPr>
        <p:spPr>
          <a:xfrm>
            <a:off x="5963126" y="5912525"/>
            <a:ext cx="8190548" cy="217884"/>
          </a:xfrm>
          <a:prstGeom prst="rect">
            <a:avLst/>
          </a:prstGeom>
          <a:noFill/>
          <a:ln/>
        </p:spPr>
        <p:txBody>
          <a:bodyPr wrap="none" lIns="0" tIns="0" rIns="0" bIns="0" rtlCol="0" anchor="t"/>
          <a:lstStyle/>
          <a:p>
            <a:pPr marL="0" indent="0" algn="l">
              <a:lnSpc>
                <a:spcPts val="1700"/>
              </a:lnSpc>
              <a:buNone/>
            </a:pPr>
            <a:r>
              <a:rPr lang="en-US" sz="1050" dirty="0">
                <a:solidFill>
                  <a:srgbClr val="333F70"/>
                </a:solidFill>
                <a:latin typeface="Open Sans" pitchFamily="34" charset="0"/>
                <a:ea typeface="Open Sans" pitchFamily="34" charset="-122"/>
                <a:cs typeface="Open Sans" pitchFamily="34" charset="-120"/>
              </a:rPr>
              <a:t>Leverage crowdsourcing platforms to scale data labeling efforts, providing access to a large pool of annotators.</a:t>
            </a:r>
            <a:endParaRPr lang="en-US" sz="1050" dirty="0"/>
          </a:p>
        </p:txBody>
      </p:sp>
      <p:pic>
        <p:nvPicPr>
          <p:cNvPr id="14" name="Image 4" descr="preencoded.png"/>
          <p:cNvPicPr>
            <a:picLocks noChangeAspect="1"/>
          </p:cNvPicPr>
          <p:nvPr/>
        </p:nvPicPr>
        <p:blipFill>
          <a:blip r:embed="rId7"/>
          <a:stretch>
            <a:fillRect/>
          </a:stretch>
        </p:blipFill>
        <p:spPr>
          <a:xfrm>
            <a:off x="5963126" y="6539032"/>
            <a:ext cx="340519" cy="340519"/>
          </a:xfrm>
          <a:prstGeom prst="rect">
            <a:avLst/>
          </a:prstGeom>
        </p:spPr>
      </p:pic>
      <p:sp>
        <p:nvSpPr>
          <p:cNvPr id="15" name="Text 8"/>
          <p:cNvSpPr/>
          <p:nvPr/>
        </p:nvSpPr>
        <p:spPr>
          <a:xfrm>
            <a:off x="5963126" y="7015758"/>
            <a:ext cx="1702594" cy="212765"/>
          </a:xfrm>
          <a:prstGeom prst="rect">
            <a:avLst/>
          </a:prstGeom>
          <a:noFill/>
          <a:ln/>
        </p:spPr>
        <p:txBody>
          <a:bodyPr wrap="none" lIns="0" tIns="0" rIns="0" bIns="0" rtlCol="0" anchor="t"/>
          <a:lstStyle/>
          <a:p>
            <a:pPr marL="0" indent="0" algn="l">
              <a:lnSpc>
                <a:spcPts val="1650"/>
              </a:lnSpc>
              <a:buNone/>
            </a:pPr>
            <a:r>
              <a:rPr lang="en-US" sz="1300" b="1" dirty="0">
                <a:solidFill>
                  <a:srgbClr val="333F70"/>
                </a:solidFill>
                <a:latin typeface="Unbounded" pitchFamily="34" charset="0"/>
                <a:ea typeface="Unbounded" pitchFamily="34" charset="-122"/>
                <a:cs typeface="Unbounded" pitchFamily="34" charset="-120"/>
              </a:rPr>
              <a:t>Quality Control</a:t>
            </a:r>
            <a:endParaRPr lang="en-US" sz="1300" dirty="0"/>
          </a:p>
        </p:txBody>
      </p:sp>
      <p:sp>
        <p:nvSpPr>
          <p:cNvPr id="16" name="Text 9"/>
          <p:cNvSpPr/>
          <p:nvPr/>
        </p:nvSpPr>
        <p:spPr>
          <a:xfrm>
            <a:off x="5963126" y="7310199"/>
            <a:ext cx="8190548" cy="217884"/>
          </a:xfrm>
          <a:prstGeom prst="rect">
            <a:avLst/>
          </a:prstGeom>
          <a:noFill/>
          <a:ln/>
        </p:spPr>
        <p:txBody>
          <a:bodyPr wrap="none" lIns="0" tIns="0" rIns="0" bIns="0" rtlCol="0" anchor="t"/>
          <a:lstStyle/>
          <a:p>
            <a:pPr marL="0" indent="0" algn="l">
              <a:lnSpc>
                <a:spcPts val="1700"/>
              </a:lnSpc>
              <a:buNone/>
            </a:pPr>
            <a:r>
              <a:rPr lang="en-US" sz="1050" dirty="0">
                <a:solidFill>
                  <a:srgbClr val="333F70"/>
                </a:solidFill>
                <a:latin typeface="Open Sans" pitchFamily="34" charset="0"/>
                <a:ea typeface="Open Sans" pitchFamily="34" charset="-122"/>
                <a:cs typeface="Open Sans" pitchFamily="34" charset="-120"/>
              </a:rPr>
              <a:t>Monitor and evaluate the quality of your labeled data with quality checks and validation mechanisms.</a:t>
            </a:r>
            <a:endParaRPr lang="en-US" sz="10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12537" y="1129427"/>
            <a:ext cx="8091726" cy="939641"/>
          </a:xfrm>
          <a:prstGeom prst="rect">
            <a:avLst/>
          </a:prstGeom>
          <a:noFill/>
          <a:ln/>
        </p:spPr>
        <p:txBody>
          <a:bodyPr wrap="square" lIns="0" tIns="0" rIns="0" bIns="0" rtlCol="0" anchor="t"/>
          <a:lstStyle/>
          <a:p>
            <a:pPr marL="0" indent="0">
              <a:lnSpc>
                <a:spcPts val="3650"/>
              </a:lnSpc>
              <a:buNone/>
            </a:pPr>
            <a:r>
              <a:rPr lang="en-US" sz="2950" b="1" dirty="0">
                <a:solidFill>
                  <a:srgbClr val="333F70"/>
                </a:solidFill>
                <a:latin typeface="Unbounded" pitchFamily="34" charset="0"/>
                <a:ea typeface="Unbounded" pitchFamily="34" charset="-122"/>
                <a:cs typeface="Unbounded" pitchFamily="34" charset="-120"/>
              </a:rPr>
              <a:t>SageMaker Feature Store: Centralized Feature Management</a:t>
            </a:r>
            <a:endParaRPr lang="en-US" sz="2950" dirty="0"/>
          </a:p>
        </p:txBody>
      </p:sp>
      <p:sp>
        <p:nvSpPr>
          <p:cNvPr id="4" name="Text 1"/>
          <p:cNvSpPr/>
          <p:nvPr/>
        </p:nvSpPr>
        <p:spPr>
          <a:xfrm>
            <a:off x="6012537" y="2294573"/>
            <a:ext cx="8091726" cy="721519"/>
          </a:xfrm>
          <a:prstGeom prst="rect">
            <a:avLst/>
          </a:prstGeom>
          <a:noFill/>
          <a:ln/>
        </p:spPr>
        <p:txBody>
          <a:bodyPr wrap="square" lIns="0" tIns="0" rIns="0" bIns="0" rtlCol="0" anchor="t"/>
          <a:lstStyle/>
          <a:p>
            <a:pPr marL="0" indent="0">
              <a:lnSpc>
                <a:spcPts val="1850"/>
              </a:lnSpc>
              <a:buNone/>
            </a:pPr>
            <a:r>
              <a:rPr lang="en-US" sz="1150" dirty="0">
                <a:solidFill>
                  <a:srgbClr val="333F70"/>
                </a:solidFill>
                <a:latin typeface="Open Sans" pitchFamily="34" charset="0"/>
                <a:ea typeface="Open Sans" pitchFamily="34" charset="-122"/>
                <a:cs typeface="Open Sans" pitchFamily="34" charset="-120"/>
              </a:rPr>
              <a:t>SageMaker Feature Store provides a centralized repository for storing, managing, and serving features used for machine learning. It simplifies feature engineering, reduces data duplication, and enables faster model development and deployment.</a:t>
            </a:r>
            <a:endParaRPr lang="en-US" sz="1150" dirty="0"/>
          </a:p>
        </p:txBody>
      </p:sp>
      <p:sp>
        <p:nvSpPr>
          <p:cNvPr id="5" name="Shape 2"/>
          <p:cNvSpPr/>
          <p:nvPr/>
        </p:nvSpPr>
        <p:spPr>
          <a:xfrm>
            <a:off x="6230422" y="3185160"/>
            <a:ext cx="15240" cy="3915013"/>
          </a:xfrm>
          <a:prstGeom prst="roundRect">
            <a:avLst>
              <a:gd name="adj" fmla="val 414374"/>
            </a:avLst>
          </a:prstGeom>
          <a:solidFill>
            <a:srgbClr val="BCDBD4"/>
          </a:solidFill>
          <a:ln/>
        </p:spPr>
      </p:sp>
      <p:sp>
        <p:nvSpPr>
          <p:cNvPr id="6" name="Shape 3"/>
          <p:cNvSpPr/>
          <p:nvPr/>
        </p:nvSpPr>
        <p:spPr>
          <a:xfrm>
            <a:off x="6391930" y="3515677"/>
            <a:ext cx="526137" cy="15240"/>
          </a:xfrm>
          <a:prstGeom prst="roundRect">
            <a:avLst>
              <a:gd name="adj" fmla="val 414374"/>
            </a:avLst>
          </a:prstGeom>
          <a:solidFill>
            <a:srgbClr val="BCDBD4"/>
          </a:solidFill>
          <a:ln/>
        </p:spPr>
      </p:sp>
      <p:sp>
        <p:nvSpPr>
          <p:cNvPr id="7" name="Shape 4"/>
          <p:cNvSpPr/>
          <p:nvPr/>
        </p:nvSpPr>
        <p:spPr>
          <a:xfrm>
            <a:off x="6068913" y="3354229"/>
            <a:ext cx="338257" cy="338257"/>
          </a:xfrm>
          <a:prstGeom prst="roundRect">
            <a:avLst>
              <a:gd name="adj" fmla="val 18669"/>
            </a:avLst>
          </a:prstGeom>
          <a:solidFill>
            <a:srgbClr val="D6F5EE"/>
          </a:solidFill>
          <a:ln w="7620">
            <a:solidFill>
              <a:srgbClr val="BCDBD4"/>
            </a:solidFill>
            <a:prstDash val="solid"/>
          </a:ln>
        </p:spPr>
      </p:sp>
      <p:sp>
        <p:nvSpPr>
          <p:cNvPr id="8" name="Text 5"/>
          <p:cNvSpPr/>
          <p:nvPr/>
        </p:nvSpPr>
        <p:spPr>
          <a:xfrm>
            <a:off x="6179403" y="3410545"/>
            <a:ext cx="117277" cy="225504"/>
          </a:xfrm>
          <a:prstGeom prst="rect">
            <a:avLst/>
          </a:prstGeom>
          <a:noFill/>
          <a:ln/>
        </p:spPr>
        <p:txBody>
          <a:bodyPr wrap="none" lIns="0" tIns="0" rIns="0" bIns="0" rtlCol="0" anchor="t"/>
          <a:lstStyle/>
          <a:p>
            <a:pPr marL="0" indent="0" algn="ctr">
              <a:lnSpc>
                <a:spcPts val="1750"/>
              </a:lnSpc>
              <a:buNone/>
            </a:pPr>
            <a:r>
              <a:rPr lang="en-US" sz="1750" b="1" dirty="0">
                <a:solidFill>
                  <a:srgbClr val="333F70"/>
                </a:solidFill>
                <a:latin typeface="Unbounded" pitchFamily="34" charset="0"/>
                <a:ea typeface="Unbounded" pitchFamily="34" charset="-122"/>
                <a:cs typeface="Unbounded" pitchFamily="34" charset="-120"/>
              </a:rPr>
              <a:t>1</a:t>
            </a:r>
            <a:endParaRPr lang="en-US" sz="1750" dirty="0"/>
          </a:p>
        </p:txBody>
      </p:sp>
      <p:sp>
        <p:nvSpPr>
          <p:cNvPr id="9" name="Text 6"/>
          <p:cNvSpPr/>
          <p:nvPr/>
        </p:nvSpPr>
        <p:spPr>
          <a:xfrm>
            <a:off x="7064931" y="3335417"/>
            <a:ext cx="2018228" cy="234910"/>
          </a:xfrm>
          <a:prstGeom prst="rect">
            <a:avLst/>
          </a:prstGeom>
          <a:noFill/>
          <a:ln/>
        </p:spPr>
        <p:txBody>
          <a:bodyPr wrap="none" lIns="0" tIns="0" rIns="0" bIns="0" rtlCol="0" anchor="t"/>
          <a:lstStyle/>
          <a:p>
            <a:pPr marL="0" indent="0" algn="l">
              <a:lnSpc>
                <a:spcPts val="1800"/>
              </a:lnSpc>
              <a:buNone/>
            </a:pPr>
            <a:r>
              <a:rPr lang="en-US" sz="1450" b="1" dirty="0">
                <a:solidFill>
                  <a:srgbClr val="333F70"/>
                </a:solidFill>
                <a:latin typeface="Unbounded" pitchFamily="34" charset="0"/>
                <a:ea typeface="Unbounded" pitchFamily="34" charset="-122"/>
                <a:cs typeface="Unbounded" pitchFamily="34" charset="-120"/>
              </a:rPr>
              <a:t>Feature Creation</a:t>
            </a:r>
            <a:endParaRPr lang="en-US" sz="1450" dirty="0"/>
          </a:p>
        </p:txBody>
      </p:sp>
      <p:sp>
        <p:nvSpPr>
          <p:cNvPr id="10" name="Text 7"/>
          <p:cNvSpPr/>
          <p:nvPr/>
        </p:nvSpPr>
        <p:spPr>
          <a:xfrm>
            <a:off x="7064931" y="3660458"/>
            <a:ext cx="7039332" cy="240506"/>
          </a:xfrm>
          <a:prstGeom prst="rect">
            <a:avLst/>
          </a:prstGeom>
          <a:noFill/>
          <a:ln/>
        </p:spPr>
        <p:txBody>
          <a:bodyPr wrap="none" lIns="0" tIns="0" rIns="0" bIns="0" rtlCol="0" anchor="t"/>
          <a:lstStyle/>
          <a:p>
            <a:pPr marL="0" indent="0" algn="l">
              <a:lnSpc>
                <a:spcPts val="1850"/>
              </a:lnSpc>
              <a:buNone/>
            </a:pPr>
            <a:r>
              <a:rPr lang="en-US" sz="1150" dirty="0">
                <a:solidFill>
                  <a:srgbClr val="333F70"/>
                </a:solidFill>
                <a:latin typeface="Open Sans" pitchFamily="34" charset="0"/>
                <a:ea typeface="Open Sans" pitchFamily="34" charset="-122"/>
                <a:cs typeface="Open Sans" pitchFamily="34" charset="-120"/>
              </a:rPr>
              <a:t>Create and store features from various sources, including data lakes, databases, and streaming data.</a:t>
            </a:r>
            <a:endParaRPr lang="en-US" sz="1150" dirty="0"/>
          </a:p>
        </p:txBody>
      </p:sp>
      <p:sp>
        <p:nvSpPr>
          <p:cNvPr id="11" name="Shape 8"/>
          <p:cNvSpPr/>
          <p:nvPr/>
        </p:nvSpPr>
        <p:spPr>
          <a:xfrm>
            <a:off x="6391930" y="4531995"/>
            <a:ext cx="526137" cy="15240"/>
          </a:xfrm>
          <a:prstGeom prst="roundRect">
            <a:avLst>
              <a:gd name="adj" fmla="val 414374"/>
            </a:avLst>
          </a:prstGeom>
          <a:solidFill>
            <a:srgbClr val="BCDBD4"/>
          </a:solidFill>
          <a:ln/>
        </p:spPr>
      </p:sp>
      <p:sp>
        <p:nvSpPr>
          <p:cNvPr id="12" name="Shape 9"/>
          <p:cNvSpPr/>
          <p:nvPr/>
        </p:nvSpPr>
        <p:spPr>
          <a:xfrm>
            <a:off x="6068913" y="4370546"/>
            <a:ext cx="338257" cy="338257"/>
          </a:xfrm>
          <a:prstGeom prst="roundRect">
            <a:avLst>
              <a:gd name="adj" fmla="val 18669"/>
            </a:avLst>
          </a:prstGeom>
          <a:solidFill>
            <a:srgbClr val="D6F5EE"/>
          </a:solidFill>
          <a:ln w="7620">
            <a:solidFill>
              <a:srgbClr val="BCDBD4"/>
            </a:solidFill>
            <a:prstDash val="solid"/>
          </a:ln>
        </p:spPr>
      </p:sp>
      <p:sp>
        <p:nvSpPr>
          <p:cNvPr id="13" name="Text 10"/>
          <p:cNvSpPr/>
          <p:nvPr/>
        </p:nvSpPr>
        <p:spPr>
          <a:xfrm>
            <a:off x="6143923" y="4426863"/>
            <a:ext cx="188238" cy="225504"/>
          </a:xfrm>
          <a:prstGeom prst="rect">
            <a:avLst/>
          </a:prstGeom>
          <a:noFill/>
          <a:ln/>
        </p:spPr>
        <p:txBody>
          <a:bodyPr wrap="none" lIns="0" tIns="0" rIns="0" bIns="0" rtlCol="0" anchor="t"/>
          <a:lstStyle/>
          <a:p>
            <a:pPr marL="0" indent="0" algn="ctr">
              <a:lnSpc>
                <a:spcPts val="1750"/>
              </a:lnSpc>
              <a:buNone/>
            </a:pPr>
            <a:r>
              <a:rPr lang="en-US" sz="1750" b="1" dirty="0">
                <a:solidFill>
                  <a:srgbClr val="333F70"/>
                </a:solidFill>
                <a:latin typeface="Unbounded" pitchFamily="34" charset="0"/>
                <a:ea typeface="Unbounded" pitchFamily="34" charset="-122"/>
                <a:cs typeface="Unbounded" pitchFamily="34" charset="-120"/>
              </a:rPr>
              <a:t>2</a:t>
            </a:r>
            <a:endParaRPr lang="en-US" sz="1750" dirty="0"/>
          </a:p>
        </p:txBody>
      </p:sp>
      <p:sp>
        <p:nvSpPr>
          <p:cNvPr id="14" name="Text 11"/>
          <p:cNvSpPr/>
          <p:nvPr/>
        </p:nvSpPr>
        <p:spPr>
          <a:xfrm>
            <a:off x="7064931" y="4351734"/>
            <a:ext cx="1884283" cy="234910"/>
          </a:xfrm>
          <a:prstGeom prst="rect">
            <a:avLst/>
          </a:prstGeom>
          <a:noFill/>
          <a:ln/>
        </p:spPr>
        <p:txBody>
          <a:bodyPr wrap="none" lIns="0" tIns="0" rIns="0" bIns="0" rtlCol="0" anchor="t"/>
          <a:lstStyle/>
          <a:p>
            <a:pPr marL="0" indent="0" algn="l">
              <a:lnSpc>
                <a:spcPts val="1800"/>
              </a:lnSpc>
              <a:buNone/>
            </a:pPr>
            <a:r>
              <a:rPr lang="en-US" sz="1450" b="1" dirty="0">
                <a:solidFill>
                  <a:srgbClr val="333F70"/>
                </a:solidFill>
                <a:latin typeface="Unbounded" pitchFamily="34" charset="0"/>
                <a:ea typeface="Unbounded" pitchFamily="34" charset="-122"/>
                <a:cs typeface="Unbounded" pitchFamily="34" charset="-120"/>
              </a:rPr>
              <a:t>Feature Serving</a:t>
            </a:r>
            <a:endParaRPr lang="en-US" sz="1450" dirty="0"/>
          </a:p>
        </p:txBody>
      </p:sp>
      <p:sp>
        <p:nvSpPr>
          <p:cNvPr id="15" name="Text 12"/>
          <p:cNvSpPr/>
          <p:nvPr/>
        </p:nvSpPr>
        <p:spPr>
          <a:xfrm>
            <a:off x="7064931" y="4676775"/>
            <a:ext cx="7039332" cy="240506"/>
          </a:xfrm>
          <a:prstGeom prst="rect">
            <a:avLst/>
          </a:prstGeom>
          <a:noFill/>
          <a:ln/>
        </p:spPr>
        <p:txBody>
          <a:bodyPr wrap="none" lIns="0" tIns="0" rIns="0" bIns="0" rtlCol="0" anchor="t"/>
          <a:lstStyle/>
          <a:p>
            <a:pPr marL="0" indent="0" algn="l">
              <a:lnSpc>
                <a:spcPts val="1850"/>
              </a:lnSpc>
              <a:buNone/>
            </a:pPr>
            <a:r>
              <a:rPr lang="en-US" sz="1150" dirty="0">
                <a:solidFill>
                  <a:srgbClr val="333F70"/>
                </a:solidFill>
                <a:latin typeface="Open Sans" pitchFamily="34" charset="0"/>
                <a:ea typeface="Open Sans" pitchFamily="34" charset="-122"/>
                <a:cs typeface="Open Sans" pitchFamily="34" charset="-120"/>
              </a:rPr>
              <a:t>Serve features to ML models during training and inference, ensuring consistency and efficiency.</a:t>
            </a:r>
            <a:endParaRPr lang="en-US" sz="1150" dirty="0"/>
          </a:p>
        </p:txBody>
      </p:sp>
      <p:sp>
        <p:nvSpPr>
          <p:cNvPr id="16" name="Shape 13"/>
          <p:cNvSpPr/>
          <p:nvPr/>
        </p:nvSpPr>
        <p:spPr>
          <a:xfrm>
            <a:off x="6391930" y="5548313"/>
            <a:ext cx="526137" cy="15240"/>
          </a:xfrm>
          <a:prstGeom prst="roundRect">
            <a:avLst>
              <a:gd name="adj" fmla="val 414374"/>
            </a:avLst>
          </a:prstGeom>
          <a:solidFill>
            <a:srgbClr val="BCDBD4"/>
          </a:solidFill>
          <a:ln/>
        </p:spPr>
      </p:sp>
      <p:sp>
        <p:nvSpPr>
          <p:cNvPr id="17" name="Shape 14"/>
          <p:cNvSpPr/>
          <p:nvPr/>
        </p:nvSpPr>
        <p:spPr>
          <a:xfrm>
            <a:off x="6068913" y="5386864"/>
            <a:ext cx="338257" cy="338257"/>
          </a:xfrm>
          <a:prstGeom prst="roundRect">
            <a:avLst>
              <a:gd name="adj" fmla="val 18669"/>
            </a:avLst>
          </a:prstGeom>
          <a:solidFill>
            <a:srgbClr val="D6F5EE"/>
          </a:solidFill>
          <a:ln w="7620">
            <a:solidFill>
              <a:srgbClr val="BCDBD4"/>
            </a:solidFill>
            <a:prstDash val="solid"/>
          </a:ln>
        </p:spPr>
      </p:sp>
      <p:sp>
        <p:nvSpPr>
          <p:cNvPr id="18" name="Text 15"/>
          <p:cNvSpPr/>
          <p:nvPr/>
        </p:nvSpPr>
        <p:spPr>
          <a:xfrm>
            <a:off x="6143446" y="5443180"/>
            <a:ext cx="189190" cy="225504"/>
          </a:xfrm>
          <a:prstGeom prst="rect">
            <a:avLst/>
          </a:prstGeom>
          <a:noFill/>
          <a:ln/>
        </p:spPr>
        <p:txBody>
          <a:bodyPr wrap="none" lIns="0" tIns="0" rIns="0" bIns="0" rtlCol="0" anchor="t"/>
          <a:lstStyle/>
          <a:p>
            <a:pPr marL="0" indent="0" algn="ctr">
              <a:lnSpc>
                <a:spcPts val="1750"/>
              </a:lnSpc>
              <a:buNone/>
            </a:pPr>
            <a:r>
              <a:rPr lang="en-US" sz="1750" b="1" dirty="0">
                <a:solidFill>
                  <a:srgbClr val="333F70"/>
                </a:solidFill>
                <a:latin typeface="Unbounded" pitchFamily="34" charset="0"/>
                <a:ea typeface="Unbounded" pitchFamily="34" charset="-122"/>
                <a:cs typeface="Unbounded" pitchFamily="34" charset="-120"/>
              </a:rPr>
              <a:t>3</a:t>
            </a:r>
            <a:endParaRPr lang="en-US" sz="1750" dirty="0"/>
          </a:p>
        </p:txBody>
      </p:sp>
      <p:sp>
        <p:nvSpPr>
          <p:cNvPr id="19" name="Text 16"/>
          <p:cNvSpPr/>
          <p:nvPr/>
        </p:nvSpPr>
        <p:spPr>
          <a:xfrm>
            <a:off x="7064931" y="5368052"/>
            <a:ext cx="2224564" cy="234910"/>
          </a:xfrm>
          <a:prstGeom prst="rect">
            <a:avLst/>
          </a:prstGeom>
          <a:noFill/>
          <a:ln/>
        </p:spPr>
        <p:txBody>
          <a:bodyPr wrap="none" lIns="0" tIns="0" rIns="0" bIns="0" rtlCol="0" anchor="t"/>
          <a:lstStyle/>
          <a:p>
            <a:pPr marL="0" indent="0" algn="l">
              <a:lnSpc>
                <a:spcPts val="1800"/>
              </a:lnSpc>
              <a:buNone/>
            </a:pPr>
            <a:r>
              <a:rPr lang="en-US" sz="1450" b="1" dirty="0">
                <a:solidFill>
                  <a:srgbClr val="333F70"/>
                </a:solidFill>
                <a:latin typeface="Unbounded" pitchFamily="34" charset="0"/>
                <a:ea typeface="Unbounded" pitchFamily="34" charset="-122"/>
                <a:cs typeface="Unbounded" pitchFamily="34" charset="-120"/>
              </a:rPr>
              <a:t>Feature Versioning</a:t>
            </a:r>
            <a:endParaRPr lang="en-US" sz="1450" dirty="0"/>
          </a:p>
        </p:txBody>
      </p:sp>
      <p:sp>
        <p:nvSpPr>
          <p:cNvPr id="20" name="Text 17"/>
          <p:cNvSpPr/>
          <p:nvPr/>
        </p:nvSpPr>
        <p:spPr>
          <a:xfrm>
            <a:off x="7064931" y="5693093"/>
            <a:ext cx="7039332" cy="240506"/>
          </a:xfrm>
          <a:prstGeom prst="rect">
            <a:avLst/>
          </a:prstGeom>
          <a:noFill/>
          <a:ln/>
        </p:spPr>
        <p:txBody>
          <a:bodyPr wrap="none" lIns="0" tIns="0" rIns="0" bIns="0" rtlCol="0" anchor="t"/>
          <a:lstStyle/>
          <a:p>
            <a:pPr marL="0" indent="0" algn="l">
              <a:lnSpc>
                <a:spcPts val="1850"/>
              </a:lnSpc>
              <a:buNone/>
            </a:pPr>
            <a:r>
              <a:rPr lang="en-US" sz="1150" dirty="0">
                <a:solidFill>
                  <a:srgbClr val="333F70"/>
                </a:solidFill>
                <a:latin typeface="Open Sans" pitchFamily="34" charset="0"/>
                <a:ea typeface="Open Sans" pitchFamily="34" charset="-122"/>
                <a:cs typeface="Open Sans" pitchFamily="34" charset="-120"/>
              </a:rPr>
              <a:t>Track feature changes and versions, enabling reproducibility and traceability of ML workflows.</a:t>
            </a:r>
            <a:endParaRPr lang="en-US" sz="1150" dirty="0"/>
          </a:p>
        </p:txBody>
      </p:sp>
      <p:sp>
        <p:nvSpPr>
          <p:cNvPr id="21" name="Shape 18"/>
          <p:cNvSpPr/>
          <p:nvPr/>
        </p:nvSpPr>
        <p:spPr>
          <a:xfrm>
            <a:off x="6391930" y="6564630"/>
            <a:ext cx="526137" cy="15240"/>
          </a:xfrm>
          <a:prstGeom prst="roundRect">
            <a:avLst>
              <a:gd name="adj" fmla="val 414374"/>
            </a:avLst>
          </a:prstGeom>
          <a:solidFill>
            <a:srgbClr val="BCDBD4"/>
          </a:solidFill>
          <a:ln/>
        </p:spPr>
      </p:sp>
      <p:sp>
        <p:nvSpPr>
          <p:cNvPr id="22" name="Shape 19"/>
          <p:cNvSpPr/>
          <p:nvPr/>
        </p:nvSpPr>
        <p:spPr>
          <a:xfrm>
            <a:off x="6068913" y="6403181"/>
            <a:ext cx="338257" cy="338257"/>
          </a:xfrm>
          <a:prstGeom prst="roundRect">
            <a:avLst>
              <a:gd name="adj" fmla="val 18669"/>
            </a:avLst>
          </a:prstGeom>
          <a:solidFill>
            <a:srgbClr val="D6F5EE"/>
          </a:solidFill>
          <a:ln w="7620">
            <a:solidFill>
              <a:srgbClr val="BCDBD4"/>
            </a:solidFill>
            <a:prstDash val="solid"/>
          </a:ln>
        </p:spPr>
      </p:sp>
      <p:sp>
        <p:nvSpPr>
          <p:cNvPr id="23" name="Text 20"/>
          <p:cNvSpPr/>
          <p:nvPr/>
        </p:nvSpPr>
        <p:spPr>
          <a:xfrm>
            <a:off x="6140946" y="6459498"/>
            <a:ext cx="194072" cy="225504"/>
          </a:xfrm>
          <a:prstGeom prst="rect">
            <a:avLst/>
          </a:prstGeom>
          <a:noFill/>
          <a:ln/>
        </p:spPr>
        <p:txBody>
          <a:bodyPr wrap="none" lIns="0" tIns="0" rIns="0" bIns="0" rtlCol="0" anchor="t"/>
          <a:lstStyle/>
          <a:p>
            <a:pPr marL="0" indent="0" algn="ctr">
              <a:lnSpc>
                <a:spcPts val="1750"/>
              </a:lnSpc>
              <a:buNone/>
            </a:pPr>
            <a:r>
              <a:rPr lang="en-US" sz="1750" b="1" dirty="0">
                <a:solidFill>
                  <a:srgbClr val="333F70"/>
                </a:solidFill>
                <a:latin typeface="Unbounded" pitchFamily="34" charset="0"/>
                <a:ea typeface="Unbounded" pitchFamily="34" charset="-122"/>
                <a:cs typeface="Unbounded" pitchFamily="34" charset="-120"/>
              </a:rPr>
              <a:t>4</a:t>
            </a:r>
            <a:endParaRPr lang="en-US" sz="1750" dirty="0"/>
          </a:p>
        </p:txBody>
      </p:sp>
      <p:sp>
        <p:nvSpPr>
          <p:cNvPr id="24" name="Text 21"/>
          <p:cNvSpPr/>
          <p:nvPr/>
        </p:nvSpPr>
        <p:spPr>
          <a:xfrm>
            <a:off x="7064931" y="6384369"/>
            <a:ext cx="1914525" cy="234910"/>
          </a:xfrm>
          <a:prstGeom prst="rect">
            <a:avLst/>
          </a:prstGeom>
          <a:noFill/>
          <a:ln/>
        </p:spPr>
        <p:txBody>
          <a:bodyPr wrap="none" lIns="0" tIns="0" rIns="0" bIns="0" rtlCol="0" anchor="t"/>
          <a:lstStyle/>
          <a:p>
            <a:pPr marL="0" indent="0" algn="l">
              <a:lnSpc>
                <a:spcPts val="1800"/>
              </a:lnSpc>
              <a:buNone/>
            </a:pPr>
            <a:r>
              <a:rPr lang="en-US" sz="1450" b="1" dirty="0">
                <a:solidFill>
                  <a:srgbClr val="333F70"/>
                </a:solidFill>
                <a:latin typeface="Unbounded" pitchFamily="34" charset="0"/>
                <a:ea typeface="Unbounded" pitchFamily="34" charset="-122"/>
                <a:cs typeface="Unbounded" pitchFamily="34" charset="-120"/>
              </a:rPr>
              <a:t>Feature Lineage</a:t>
            </a:r>
            <a:endParaRPr lang="en-US" sz="1450" dirty="0"/>
          </a:p>
        </p:txBody>
      </p:sp>
      <p:sp>
        <p:nvSpPr>
          <p:cNvPr id="25" name="Text 22"/>
          <p:cNvSpPr/>
          <p:nvPr/>
        </p:nvSpPr>
        <p:spPr>
          <a:xfrm>
            <a:off x="7064931" y="6709410"/>
            <a:ext cx="7039332" cy="240506"/>
          </a:xfrm>
          <a:prstGeom prst="rect">
            <a:avLst/>
          </a:prstGeom>
          <a:noFill/>
          <a:ln/>
        </p:spPr>
        <p:txBody>
          <a:bodyPr wrap="none" lIns="0" tIns="0" rIns="0" bIns="0" rtlCol="0" anchor="t"/>
          <a:lstStyle/>
          <a:p>
            <a:pPr marL="0" indent="0" algn="l">
              <a:lnSpc>
                <a:spcPts val="1850"/>
              </a:lnSpc>
              <a:buNone/>
            </a:pPr>
            <a:r>
              <a:rPr lang="en-US" sz="1150" dirty="0">
                <a:solidFill>
                  <a:srgbClr val="333F70"/>
                </a:solidFill>
                <a:latin typeface="Open Sans" pitchFamily="34" charset="0"/>
                <a:ea typeface="Open Sans" pitchFamily="34" charset="-122"/>
                <a:cs typeface="Open Sans" pitchFamily="34" charset="-120"/>
              </a:rPr>
              <a:t>Understand the origin and dependencies of features, facilitating debugging and auditing.</a:t>
            </a:r>
            <a:endParaRPr lang="en-US" sz="11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890</Words>
  <Application>Microsoft Office PowerPoint</Application>
  <PresentationFormat>Custom</PresentationFormat>
  <Paragraphs>85</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Open Sans</vt:lpstr>
      <vt:lpstr>Arial</vt:lpstr>
      <vt:lpstr>Unbounded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Peter</cp:lastModifiedBy>
  <cp:revision>1</cp:revision>
  <dcterms:created xsi:type="dcterms:W3CDTF">2024-09-14T14:25:54Z</dcterms:created>
  <dcterms:modified xsi:type="dcterms:W3CDTF">2024-09-17T15:33:48Z</dcterms:modified>
</cp:coreProperties>
</file>